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4" r:id="rId2"/>
    <p:sldId id="393" r:id="rId3"/>
    <p:sldId id="360" r:id="rId4"/>
    <p:sldId id="398" r:id="rId5"/>
    <p:sldId id="397" r:id="rId6"/>
    <p:sldId id="361" r:id="rId7"/>
    <p:sldId id="411" r:id="rId8"/>
    <p:sldId id="366" r:id="rId9"/>
    <p:sldId id="399" r:id="rId10"/>
    <p:sldId id="410" r:id="rId11"/>
    <p:sldId id="400" r:id="rId12"/>
    <p:sldId id="401" r:id="rId13"/>
    <p:sldId id="407" r:id="rId14"/>
    <p:sldId id="402" r:id="rId15"/>
    <p:sldId id="403" r:id="rId16"/>
    <p:sldId id="412" r:id="rId17"/>
    <p:sldId id="413" r:id="rId18"/>
    <p:sldId id="414" r:id="rId19"/>
    <p:sldId id="404" r:id="rId20"/>
    <p:sldId id="405" r:id="rId21"/>
    <p:sldId id="406" r:id="rId22"/>
    <p:sldId id="409" r:id="rId23"/>
    <p:sldId id="408"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Kelly" initials="T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F6F6F"/>
    <a:srgbClr val="BBB287"/>
    <a:srgbClr val="9D9259"/>
    <a:srgbClr val="706840"/>
    <a:srgbClr val="BABABA"/>
    <a:srgbClr val="D5D5D5"/>
    <a:srgbClr val="929292"/>
    <a:srgbClr val="737373"/>
    <a:srgbClr val="626262"/>
    <a:srgbClr val="A1A1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p:restoredTop sz="93023"/>
  </p:normalViewPr>
  <p:slideViewPr>
    <p:cSldViewPr>
      <p:cViewPr varScale="1">
        <p:scale>
          <a:sx n="92" d="100"/>
          <a:sy n="92" d="100"/>
        </p:scale>
        <p:origin x="-300" y="-102"/>
      </p:cViewPr>
      <p:guideLst>
        <p:guide orient="horz" pos="2160"/>
        <p:guide pos="2880"/>
      </p:guideLst>
    </p:cSldViewPr>
  </p:slideViewPr>
  <p:outlineViewPr>
    <p:cViewPr>
      <p:scale>
        <a:sx n="33" d="100"/>
        <a:sy n="33" d="100"/>
      </p:scale>
      <p:origin x="0" y="-8780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77CA5-0095-6D4C-BCB3-F30127390420}"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A5176-7D9D-3041-A354-5EAF6B97FC53}" type="slidenum">
              <a:rPr lang="en-US" smtClean="0"/>
              <a:pPr/>
              <a:t>‹#›</a:t>
            </a:fld>
            <a:endParaRPr lang="en-US" dirty="0"/>
          </a:p>
        </p:txBody>
      </p:sp>
    </p:spTree>
    <p:extLst>
      <p:ext uri="{BB962C8B-B14F-4D97-AF65-F5344CB8AC3E}">
        <p14:creationId xmlns:p14="http://schemas.microsoft.com/office/powerpoint/2010/main" xmlns="" val="82602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A5176-7D9D-3041-A354-5EAF6B97FC53}" type="slidenum">
              <a:rPr lang="en-US" smtClean="0"/>
              <a:pPr/>
              <a:t>2</a:t>
            </a:fld>
            <a:endParaRPr lang="en-US" dirty="0"/>
          </a:p>
        </p:txBody>
      </p:sp>
    </p:spTree>
    <p:extLst>
      <p:ext uri="{BB962C8B-B14F-4D97-AF65-F5344CB8AC3E}">
        <p14:creationId xmlns:p14="http://schemas.microsoft.com/office/powerpoint/2010/main" xmlns="" val="74498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3593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50726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309825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39038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404712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25889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173543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8155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201757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37081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CBE3F-C5A9-426B-9DBF-9211644FF2CA}" type="datetimeFigureOut">
              <a:rPr lang="en-US" smtClean="0"/>
              <a:pPr/>
              <a:t>1/31/2017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196965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CBE3F-C5A9-426B-9DBF-9211644FF2CA}" type="datetimeFigureOut">
              <a:rPr lang="en-US" smtClean="0"/>
              <a:pPr/>
              <a:t>1/31/2017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6671D-EC26-4D9C-B1BD-E1223F27C649}" type="slidenum">
              <a:rPr lang="en-US" smtClean="0"/>
              <a:pPr/>
              <a:t>‹#›</a:t>
            </a:fld>
            <a:endParaRPr lang="en-US" dirty="0"/>
          </a:p>
        </p:txBody>
      </p:sp>
    </p:spTree>
    <p:extLst>
      <p:ext uri="{BB962C8B-B14F-4D97-AF65-F5344CB8AC3E}">
        <p14:creationId xmlns:p14="http://schemas.microsoft.com/office/powerpoint/2010/main" xmlns="" val="35166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file://localhost/Users/sbierzychudek/Desktop/Alameda_CCA/EBCE_final%20logo.pn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ebc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sbierzychudek/Desktop/Alameda_CCA/EBCE_final%20logo.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p:cNvSpPr>
          <p:nvPr/>
        </p:nvSpPr>
        <p:spPr bwMode="auto">
          <a:xfrm>
            <a:off x="2743200" y="1090796"/>
            <a:ext cx="6019800" cy="3200400"/>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lIns="0" tIns="0" rIns="40639" bIns="0"/>
          <a:lstStyle/>
          <a:p>
            <a:pPr marL="39688"/>
            <a:endParaRPr lang="en-US" sz="1400" b="1" dirty="0">
              <a:solidFill>
                <a:srgbClr val="2161B6"/>
              </a:solidFill>
              <a:latin typeface="+mj-lt"/>
              <a:ea typeface="MS PGothic" pitchFamily="34" charset="-128"/>
              <a:sym typeface="Lucida Grande" charset="0"/>
            </a:endParaRPr>
          </a:p>
          <a:p>
            <a:pPr marL="39688"/>
            <a:endParaRPr lang="en-US" sz="1200" b="1" dirty="0">
              <a:latin typeface="+mj-lt"/>
              <a:ea typeface="MS PGothic" pitchFamily="34" charset="-128"/>
              <a:sym typeface="Lucida Grande" charset="0"/>
            </a:endParaRPr>
          </a:p>
          <a:p>
            <a:pPr marL="39688" algn="ctr"/>
            <a:endParaRPr lang="en-US" sz="2400" dirty="0">
              <a:latin typeface="+mj-lt"/>
              <a:ea typeface="MS PGothic" pitchFamily="34" charset="-128"/>
              <a:sym typeface="Lucida Grande" charset="0"/>
            </a:endParaRPr>
          </a:p>
          <a:p>
            <a:pPr marL="39688" algn="ctr"/>
            <a:endParaRPr lang="en-US" sz="2000" dirty="0">
              <a:latin typeface="Lucida Grande" charset="0"/>
              <a:ea typeface="MS PGothic" pitchFamily="34" charset="-128"/>
              <a:sym typeface="Lucida Grande" charset="0"/>
            </a:endParaRPr>
          </a:p>
        </p:txBody>
      </p:sp>
      <p:sp>
        <p:nvSpPr>
          <p:cNvPr id="12" name="Rectangle 11"/>
          <p:cNvSpPr/>
          <p:nvPr/>
        </p:nvSpPr>
        <p:spPr>
          <a:xfrm>
            <a:off x="0" y="6400800"/>
            <a:ext cx="9144000" cy="457200"/>
          </a:xfrm>
          <a:prstGeom prst="rect">
            <a:avLst/>
          </a:prstGeom>
          <a:solidFill>
            <a:srgbClr val="2161B6"/>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6096000"/>
            <a:ext cx="9144000" cy="152400"/>
          </a:xfrm>
          <a:prstGeom prst="rect">
            <a:avLst/>
          </a:prstGeom>
          <a:solidFill>
            <a:srgbClr val="DBA3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2514600" y="904749"/>
            <a:ext cx="3810000" cy="1316956"/>
          </a:xfrm>
          <a:prstGeom prst="rect">
            <a:avLst/>
          </a:prstGeom>
        </p:spPr>
      </p:pic>
      <p:sp>
        <p:nvSpPr>
          <p:cNvPr id="4" name="TextBox 3"/>
          <p:cNvSpPr txBox="1"/>
          <p:nvPr/>
        </p:nvSpPr>
        <p:spPr>
          <a:xfrm>
            <a:off x="2095500" y="3833988"/>
            <a:ext cx="4953000" cy="1631216"/>
          </a:xfrm>
          <a:prstGeom prst="rect">
            <a:avLst/>
          </a:prstGeom>
          <a:noFill/>
        </p:spPr>
        <p:txBody>
          <a:bodyPr wrap="square" rtlCol="0">
            <a:spAutoFit/>
          </a:bodyPr>
          <a:lstStyle/>
          <a:p>
            <a:pPr algn="ctr"/>
            <a:r>
              <a:rPr lang="en-US" sz="2800" b="1" dirty="0" smtClean="0">
                <a:solidFill>
                  <a:schemeClr val="tx2"/>
                </a:solidFill>
              </a:rPr>
              <a:t>Board of Directors Meeting</a:t>
            </a:r>
          </a:p>
          <a:p>
            <a:pPr algn="ctr"/>
            <a:r>
              <a:rPr lang="en-US" sz="2400" b="1" dirty="0" smtClean="0">
                <a:solidFill>
                  <a:schemeClr val="tx2"/>
                </a:solidFill>
              </a:rPr>
              <a:t>January 30, 2017</a:t>
            </a:r>
          </a:p>
          <a:p>
            <a:pPr algn="ctr"/>
            <a:r>
              <a:rPr lang="en-US" sz="2400" dirty="0" smtClean="0">
                <a:solidFill>
                  <a:schemeClr val="tx2"/>
                </a:solidFill>
              </a:rPr>
              <a:t>Hayward City Council Chambers Hayward, CA </a:t>
            </a:r>
            <a:endParaRPr lang="en-US" sz="2400" dirty="0">
              <a:solidFill>
                <a:schemeClr val="tx2"/>
              </a:solidFill>
            </a:endParaRPr>
          </a:p>
        </p:txBody>
      </p:sp>
    </p:spTree>
    <p:extLst>
      <p:ext uri="{BB962C8B-B14F-4D97-AF65-F5344CB8AC3E}">
        <p14:creationId xmlns:p14="http://schemas.microsoft.com/office/powerpoint/2010/main" xmlns="" val="31634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a:t>
            </a:r>
            <a:r>
              <a:rPr lang="en-US" sz="3200" smtClean="0">
                <a:solidFill>
                  <a:srgbClr val="246BB6"/>
                </a:solidFill>
              </a:rPr>
              <a:t>: Implementation Update</a:t>
            </a:r>
            <a:endParaRPr lang="en-US" sz="3200" dirty="0">
              <a:solidFill>
                <a:srgbClr val="246BB6"/>
              </a:solidFill>
            </a:endParaRPr>
          </a:p>
        </p:txBody>
      </p:sp>
      <p:sp>
        <p:nvSpPr>
          <p:cNvPr id="9" name="Content Placeholder 2"/>
          <p:cNvSpPr>
            <a:spLocks noGrp="1"/>
          </p:cNvSpPr>
          <p:nvPr>
            <p:ph idx="1"/>
          </p:nvPr>
        </p:nvSpPr>
        <p:spPr>
          <a:xfrm>
            <a:off x="113109" y="1461191"/>
            <a:ext cx="9022424" cy="4330009"/>
          </a:xfrm>
        </p:spPr>
        <p:txBody>
          <a:bodyPr>
            <a:normAutofit/>
          </a:bodyPr>
          <a:lstStyle/>
          <a:p>
            <a:pPr marL="0" indent="0">
              <a:buNone/>
            </a:pPr>
            <a:r>
              <a:rPr lang="en-US" sz="2400" b="1" dirty="0" smtClean="0"/>
              <a:t>Key Planning Elements</a:t>
            </a:r>
          </a:p>
          <a:p>
            <a:pPr marL="0" indent="0">
              <a:buNone/>
            </a:pPr>
            <a:endParaRPr lang="en-US" sz="2400" b="1" dirty="0" smtClean="0"/>
          </a:p>
          <a:p>
            <a:pPr marL="457200" indent="-457200">
              <a:buFont typeface="+mj-lt"/>
              <a:buAutoNum type="arabicPeriod"/>
            </a:pPr>
            <a:r>
              <a:rPr lang="en-US" sz="2400" dirty="0" smtClean="0"/>
              <a:t>Overall Project </a:t>
            </a:r>
            <a:r>
              <a:rPr lang="en-US" sz="2400" dirty="0" err="1" smtClean="0"/>
              <a:t>Mgmt</a:t>
            </a:r>
            <a:r>
              <a:rPr lang="en-US" sz="2400" dirty="0" smtClean="0"/>
              <a:t>, Governance, JPA Administration</a:t>
            </a:r>
          </a:p>
          <a:p>
            <a:pPr marL="457200" indent="-457200">
              <a:buFont typeface="+mj-lt"/>
              <a:buAutoNum type="arabicPeriod"/>
            </a:pPr>
            <a:r>
              <a:rPr lang="en-US" sz="2400" dirty="0" smtClean="0"/>
              <a:t>Technical &amp; Energy Related Services</a:t>
            </a:r>
          </a:p>
          <a:p>
            <a:pPr marL="457200" indent="-457200">
              <a:buFont typeface="+mj-lt"/>
              <a:buAutoNum type="arabicPeriod"/>
            </a:pPr>
            <a:r>
              <a:rPr lang="en-US" sz="2400" dirty="0" smtClean="0"/>
              <a:t>Community Outreach and Marketing</a:t>
            </a:r>
          </a:p>
          <a:p>
            <a:pPr marL="457200" indent="-457200">
              <a:buFont typeface="+mj-lt"/>
              <a:buAutoNum type="arabicPeriod"/>
            </a:pPr>
            <a:r>
              <a:rPr lang="en-US" sz="2400" dirty="0" smtClean="0"/>
              <a:t>Banking and Finance</a:t>
            </a:r>
          </a:p>
          <a:p>
            <a:pPr marL="457200" indent="-457200">
              <a:buFont typeface="+mj-lt"/>
              <a:buAutoNum type="arabicPeriod"/>
            </a:pPr>
            <a:r>
              <a:rPr lang="en-US" sz="2400" dirty="0" smtClean="0"/>
              <a:t>Data Management &amp; Call Center </a:t>
            </a:r>
          </a:p>
          <a:p>
            <a:pPr marL="457200" indent="-457200">
              <a:buFont typeface="+mj-lt"/>
              <a:buAutoNum type="arabicPeriod"/>
            </a:pPr>
            <a:r>
              <a:rPr lang="en-US" sz="2400" dirty="0" smtClean="0"/>
              <a:t>Regulatory and Legislative Affairs (later)</a:t>
            </a:r>
          </a:p>
          <a:p>
            <a:pPr marL="0" indent="0">
              <a:buNone/>
            </a:pPr>
            <a:endParaRPr lang="en-US" sz="2400" b="1" dirty="0" smtClean="0"/>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974698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a:t>
            </a:r>
            <a:r>
              <a:rPr lang="en-US" sz="3200" smtClean="0">
                <a:solidFill>
                  <a:srgbClr val="246BB6"/>
                </a:solidFill>
              </a:rPr>
              <a:t>: Implementation Update</a:t>
            </a:r>
            <a:endParaRPr lang="en-US" sz="3200" dirty="0">
              <a:solidFill>
                <a:srgbClr val="246BB6"/>
              </a:solidFill>
            </a:endParaRPr>
          </a:p>
        </p:txBody>
      </p:sp>
      <p:sp>
        <p:nvSpPr>
          <p:cNvPr id="9" name="Content Placeholder 2"/>
          <p:cNvSpPr>
            <a:spLocks noGrp="1"/>
          </p:cNvSpPr>
          <p:nvPr>
            <p:ph idx="1"/>
          </p:nvPr>
        </p:nvSpPr>
        <p:spPr>
          <a:xfrm>
            <a:off x="113109" y="1461191"/>
            <a:ext cx="9022424" cy="5638800"/>
          </a:xfrm>
        </p:spPr>
        <p:txBody>
          <a:bodyPr>
            <a:normAutofit/>
          </a:bodyPr>
          <a:lstStyle/>
          <a:p>
            <a:pPr marL="0" indent="0">
              <a:buNone/>
            </a:pPr>
            <a:r>
              <a:rPr lang="en-US" sz="2400" b="1" dirty="0" smtClean="0"/>
              <a:t>Interim Support Functions &amp; Process</a:t>
            </a:r>
          </a:p>
          <a:p>
            <a:pPr marL="0" indent="0">
              <a:buNone/>
            </a:pPr>
            <a:endParaRPr lang="en-US" sz="2400" b="1" dirty="0" smtClean="0"/>
          </a:p>
          <a:p>
            <a:pPr>
              <a:buFont typeface="Arial" charset="0"/>
              <a:buChar char="•"/>
            </a:pPr>
            <a:r>
              <a:rPr lang="en-US" sz="2400" dirty="0" smtClean="0"/>
              <a:t>Project Management, Governance, JPA Operations (County CDA)</a:t>
            </a:r>
          </a:p>
          <a:p>
            <a:pPr>
              <a:buFont typeface="Arial" charset="0"/>
              <a:buChar char="•"/>
            </a:pPr>
            <a:r>
              <a:rPr lang="en-US" sz="2400" dirty="0" smtClean="0"/>
              <a:t>Secretary/Board Clerk</a:t>
            </a:r>
          </a:p>
          <a:p>
            <a:r>
              <a:rPr lang="en-US" sz="2400" dirty="0" smtClean="0"/>
              <a:t>Treasurer/Fiscal Management Support</a:t>
            </a:r>
          </a:p>
          <a:p>
            <a:r>
              <a:rPr lang="en-US" sz="2400" dirty="0" smtClean="0"/>
              <a:t>Human Resources</a:t>
            </a:r>
          </a:p>
          <a:p>
            <a:r>
              <a:rPr lang="en-US" sz="2400" dirty="0" smtClean="0"/>
              <a:t>Press/Public Information</a:t>
            </a:r>
          </a:p>
          <a:p>
            <a:pPr marL="0" indent="0">
              <a:buNone/>
            </a:pPr>
            <a:endParaRPr lang="en-US" sz="2400" b="1" dirty="0" smtClean="0"/>
          </a:p>
          <a:p>
            <a:pPr marL="0" indent="0">
              <a:buNone/>
            </a:pPr>
            <a:r>
              <a:rPr lang="en-US" sz="2200" i="1" dirty="0" smtClean="0"/>
              <a:t>These services will be outlined in an MOU or Cooperative Services Agreement between EBCE and the County and/or other Member Agencies that are providing support.  </a:t>
            </a:r>
          </a:p>
          <a:p>
            <a:pPr marL="0" indent="0">
              <a:buNone/>
            </a:pPr>
            <a:endParaRPr lang="en-US" sz="22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03223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a:t>
            </a:r>
            <a:r>
              <a:rPr lang="en-US" sz="3200" smtClean="0">
                <a:solidFill>
                  <a:srgbClr val="246BB6"/>
                </a:solidFill>
              </a:rPr>
              <a:t>: Implementation Update</a:t>
            </a:r>
            <a:endParaRPr lang="en-US" sz="3200" dirty="0">
              <a:solidFill>
                <a:srgbClr val="246BB6"/>
              </a:solidFill>
            </a:endParaRPr>
          </a:p>
        </p:txBody>
      </p:sp>
      <p:sp>
        <p:nvSpPr>
          <p:cNvPr id="9" name="Content Placeholder 2"/>
          <p:cNvSpPr>
            <a:spLocks noGrp="1"/>
          </p:cNvSpPr>
          <p:nvPr>
            <p:ph idx="1"/>
          </p:nvPr>
        </p:nvSpPr>
        <p:spPr>
          <a:xfrm>
            <a:off x="113109" y="1340609"/>
            <a:ext cx="9022424" cy="4983991"/>
          </a:xfrm>
        </p:spPr>
        <p:txBody>
          <a:bodyPr>
            <a:normAutofit fontScale="92500" lnSpcReduction="10000"/>
          </a:bodyPr>
          <a:lstStyle/>
          <a:p>
            <a:pPr marL="0" indent="0">
              <a:buNone/>
            </a:pPr>
            <a:r>
              <a:rPr lang="en-US" sz="2400" b="1" dirty="0" smtClean="0"/>
              <a:t>Local Development Business Plan (LDBP)</a:t>
            </a:r>
          </a:p>
          <a:p>
            <a:pPr marL="0" indent="0">
              <a:buNone/>
            </a:pPr>
            <a:endParaRPr lang="en-US" sz="2400" b="1" dirty="0" smtClean="0"/>
          </a:p>
          <a:p>
            <a:r>
              <a:rPr lang="en-US" sz="2400" dirty="0" smtClean="0"/>
              <a:t>RFP </a:t>
            </a:r>
            <a:r>
              <a:rPr lang="en-US" sz="2400" dirty="0"/>
              <a:t>16-CCA-2 </a:t>
            </a:r>
            <a:r>
              <a:rPr lang="en-US" sz="2400" dirty="0" smtClean="0"/>
              <a:t>(12/19/2016) issued </a:t>
            </a:r>
            <a:r>
              <a:rPr lang="en-US" sz="2400" dirty="0"/>
              <a:t>by </a:t>
            </a:r>
            <a:r>
              <a:rPr lang="en-US" sz="2400" dirty="0" smtClean="0"/>
              <a:t>County on </a:t>
            </a:r>
            <a:r>
              <a:rPr lang="en-US" sz="2400" dirty="0"/>
              <a:t>behalf of EBCE </a:t>
            </a:r>
            <a:r>
              <a:rPr lang="en-US" sz="2400" dirty="0" smtClean="0"/>
              <a:t>to create </a:t>
            </a:r>
            <a:r>
              <a:rPr lang="en-US" sz="2400" dirty="0"/>
              <a:t>a </a:t>
            </a:r>
            <a:r>
              <a:rPr lang="en-US" sz="2400" dirty="0" smtClean="0"/>
              <a:t>(</a:t>
            </a:r>
            <a:r>
              <a:rPr lang="en-US" sz="2400" dirty="0"/>
              <a:t>LDBP</a:t>
            </a:r>
            <a:r>
              <a:rPr lang="en-US" sz="2400" dirty="0" smtClean="0"/>
              <a:t>). </a:t>
            </a:r>
          </a:p>
          <a:p>
            <a:r>
              <a:rPr lang="en-US" sz="2400" dirty="0" smtClean="0"/>
              <a:t>LDBP = high-level </a:t>
            </a:r>
            <a:r>
              <a:rPr lang="en-US" sz="2400" dirty="0"/>
              <a:t>blueprint for local power projects and </a:t>
            </a:r>
            <a:r>
              <a:rPr lang="en-US" sz="2400" dirty="0" smtClean="0"/>
              <a:t>renewable </a:t>
            </a:r>
            <a:r>
              <a:rPr lang="en-US" sz="2400" dirty="0"/>
              <a:t>power </a:t>
            </a:r>
            <a:r>
              <a:rPr lang="en-US" sz="2400" dirty="0" smtClean="0"/>
              <a:t>potential.  </a:t>
            </a:r>
          </a:p>
          <a:p>
            <a:r>
              <a:rPr lang="en-US" sz="2400" dirty="0" smtClean="0"/>
              <a:t>Bids </a:t>
            </a:r>
            <a:r>
              <a:rPr lang="en-US" sz="2400" dirty="0"/>
              <a:t>from vendors </a:t>
            </a:r>
            <a:r>
              <a:rPr lang="en-US" sz="2400" dirty="0" smtClean="0"/>
              <a:t>due </a:t>
            </a:r>
            <a:r>
              <a:rPr lang="en-US" sz="2400" dirty="0"/>
              <a:t>back </a:t>
            </a:r>
            <a:r>
              <a:rPr lang="en-US" sz="2400" dirty="0" smtClean="0"/>
              <a:t>tomorrow, February </a:t>
            </a:r>
            <a:r>
              <a:rPr lang="en-US" sz="2400" dirty="0"/>
              <a:t>1, </a:t>
            </a:r>
            <a:r>
              <a:rPr lang="en-US" sz="2400" dirty="0" smtClean="0"/>
              <a:t>2017.</a:t>
            </a:r>
          </a:p>
          <a:p>
            <a:r>
              <a:rPr lang="en-US" sz="2400" dirty="0" smtClean="0"/>
              <a:t>Interviews will </a:t>
            </a:r>
            <a:r>
              <a:rPr lang="en-US" sz="2400" dirty="0"/>
              <a:t>be held </a:t>
            </a:r>
            <a:r>
              <a:rPr lang="en-US" sz="2400" dirty="0" smtClean="0"/>
              <a:t>February </a:t>
            </a:r>
            <a:r>
              <a:rPr lang="en-US" sz="2400" dirty="0"/>
              <a:t>16 – </a:t>
            </a:r>
            <a:r>
              <a:rPr lang="en-US" sz="2400" dirty="0" smtClean="0"/>
              <a:t>21; then, Staff </a:t>
            </a:r>
            <a:r>
              <a:rPr lang="en-US" sz="2400" dirty="0"/>
              <a:t>will bring the preferred bid to your Board for </a:t>
            </a:r>
            <a:r>
              <a:rPr lang="en-US" sz="2400" dirty="0" smtClean="0"/>
              <a:t>opinion and feedback.</a:t>
            </a:r>
          </a:p>
          <a:p>
            <a:r>
              <a:rPr lang="en-US" sz="2400" dirty="0" smtClean="0"/>
              <a:t>Ideally</a:t>
            </a:r>
            <a:r>
              <a:rPr lang="en-US" sz="2400" dirty="0"/>
              <a:t>, </a:t>
            </a:r>
            <a:r>
              <a:rPr lang="en-US" sz="2400" dirty="0" smtClean="0"/>
              <a:t>winning bidder begins </a:t>
            </a:r>
            <a:r>
              <a:rPr lang="en-US" sz="2400" dirty="0"/>
              <a:t>work before the end of March, 2017.  </a:t>
            </a:r>
            <a:endParaRPr lang="en-US" sz="2400" dirty="0" smtClean="0"/>
          </a:p>
          <a:p>
            <a:r>
              <a:rPr lang="en-US" sz="2400" dirty="0" smtClean="0"/>
              <a:t>JPA Agreement / RFP require LDBP completion </a:t>
            </a:r>
            <a:r>
              <a:rPr lang="en-US" sz="2400" dirty="0"/>
              <a:t>within eight (8) months of </a:t>
            </a:r>
            <a:r>
              <a:rPr lang="en-US" sz="2400" dirty="0" smtClean="0"/>
              <a:t>this meeting, </a:t>
            </a:r>
            <a:r>
              <a:rPr lang="en-US" sz="2400" dirty="0"/>
              <a:t>or by the end of October 2017.  </a:t>
            </a:r>
            <a:r>
              <a:rPr lang="en-US" sz="2400" dirty="0" smtClean="0"/>
              <a:t>Tight </a:t>
            </a:r>
            <a:r>
              <a:rPr lang="en-US" sz="2400" dirty="0"/>
              <a:t>timeline, but </a:t>
            </a:r>
            <a:r>
              <a:rPr lang="en-US" sz="2400" dirty="0" smtClean="0"/>
              <a:t>possible</a:t>
            </a:r>
            <a:r>
              <a:rPr lang="en-US" sz="2400" dirty="0"/>
              <a:t>.  </a:t>
            </a:r>
            <a:endParaRPr lang="en-US" sz="2400" dirty="0" smtClean="0"/>
          </a:p>
          <a:p>
            <a:r>
              <a:rPr lang="en-US" sz="2400" dirty="0" smtClean="0"/>
              <a:t>As LDBP </a:t>
            </a:r>
            <a:r>
              <a:rPr lang="en-US" sz="2400" dirty="0"/>
              <a:t>process continues, </a:t>
            </a:r>
            <a:r>
              <a:rPr lang="en-US" sz="2400" dirty="0" smtClean="0"/>
              <a:t>results </a:t>
            </a:r>
            <a:r>
              <a:rPr lang="en-US" sz="2400" dirty="0"/>
              <a:t>to share with the Board, especially regarding renewable energy siting surveys </a:t>
            </a:r>
            <a:r>
              <a:rPr lang="en-US" sz="2400" dirty="0" smtClean="0"/>
              <a:t>required </a:t>
            </a:r>
            <a:r>
              <a:rPr lang="en-US" sz="2400" dirty="0"/>
              <a:t>as part of the LDBP. </a:t>
            </a:r>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389061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a:t>
            </a:r>
            <a:r>
              <a:rPr lang="en-US" sz="3200" smtClean="0">
                <a:solidFill>
                  <a:srgbClr val="246BB6"/>
                </a:solidFill>
              </a:rPr>
              <a:t>: Implementation Update</a:t>
            </a:r>
            <a:endParaRPr lang="en-US" sz="3200" dirty="0">
              <a:solidFill>
                <a:srgbClr val="246BB6"/>
              </a:solidFill>
            </a:endParaRPr>
          </a:p>
        </p:txBody>
      </p:sp>
      <p:sp>
        <p:nvSpPr>
          <p:cNvPr id="9" name="Content Placeholder 2"/>
          <p:cNvSpPr>
            <a:spLocks noGrp="1"/>
          </p:cNvSpPr>
          <p:nvPr>
            <p:ph idx="1"/>
          </p:nvPr>
        </p:nvSpPr>
        <p:spPr>
          <a:xfrm>
            <a:off x="113109" y="1461191"/>
            <a:ext cx="9022424" cy="3568009"/>
          </a:xfrm>
        </p:spPr>
        <p:txBody>
          <a:bodyPr>
            <a:normAutofit/>
          </a:bodyPr>
          <a:lstStyle/>
          <a:p>
            <a:pPr marL="0" indent="0">
              <a:buNone/>
            </a:pPr>
            <a:r>
              <a:rPr lang="en-US" sz="2400" b="1" dirty="0" smtClean="0"/>
              <a:t>JPA Administrative Items</a:t>
            </a:r>
          </a:p>
          <a:p>
            <a:pPr marL="0" indent="0">
              <a:buNone/>
            </a:pPr>
            <a:endParaRPr lang="en-US" sz="2400" b="1" dirty="0" smtClean="0"/>
          </a:p>
          <a:p>
            <a:pPr>
              <a:buFont typeface="Arial" charset="0"/>
              <a:buChar char="•"/>
            </a:pPr>
            <a:r>
              <a:rPr lang="en-US" sz="2400" dirty="0" smtClean="0"/>
              <a:t>EBCEA Filed with Secretary of State</a:t>
            </a:r>
          </a:p>
          <a:p>
            <a:pPr>
              <a:buFont typeface="Arial" charset="0"/>
              <a:buChar char="•"/>
            </a:pPr>
            <a:r>
              <a:rPr lang="en-US" sz="2400" dirty="0" smtClean="0"/>
              <a:t>Next Up: Agency Insurance and researching temporary office space at the County</a:t>
            </a:r>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531312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180153" cy="584775"/>
          </a:xfrm>
          <a:prstGeom prst="rect">
            <a:avLst/>
          </a:prstGeom>
        </p:spPr>
        <p:txBody>
          <a:bodyPr wrap="none">
            <a:spAutoFit/>
          </a:bodyPr>
          <a:lstStyle/>
          <a:p>
            <a:r>
              <a:rPr lang="en-US" sz="3200" dirty="0" smtClean="0">
                <a:solidFill>
                  <a:srgbClr val="246BB6"/>
                </a:solidFill>
              </a:rPr>
              <a:t> Item 11: Vendor Recommendations</a:t>
            </a:r>
            <a:endParaRPr lang="en-US" sz="3200" dirty="0">
              <a:solidFill>
                <a:srgbClr val="246BB6"/>
              </a:solidFill>
            </a:endParaRPr>
          </a:p>
        </p:txBody>
      </p:sp>
      <p:sp>
        <p:nvSpPr>
          <p:cNvPr id="9" name="Content Placeholder 2"/>
          <p:cNvSpPr>
            <a:spLocks noGrp="1"/>
          </p:cNvSpPr>
          <p:nvPr>
            <p:ph idx="1"/>
          </p:nvPr>
        </p:nvSpPr>
        <p:spPr>
          <a:xfrm>
            <a:off x="113109" y="1496656"/>
            <a:ext cx="9022424" cy="4827944"/>
          </a:xfrm>
        </p:spPr>
        <p:txBody>
          <a:bodyPr>
            <a:normAutofit/>
          </a:bodyPr>
          <a:lstStyle/>
          <a:p>
            <a:pPr marL="457200" indent="-457200">
              <a:buAutoNum type="arabicPeriod"/>
            </a:pPr>
            <a:r>
              <a:rPr lang="en-US" sz="2400" dirty="0" smtClean="0"/>
              <a:t>October </a:t>
            </a:r>
            <a:r>
              <a:rPr lang="en-US" sz="2400" dirty="0"/>
              <a:t>24, </a:t>
            </a:r>
            <a:r>
              <a:rPr lang="en-US" sz="2400" dirty="0" smtClean="0"/>
              <a:t>2016 - </a:t>
            </a:r>
            <a:r>
              <a:rPr lang="en-US" sz="2400" dirty="0"/>
              <a:t>Alameda County issued RFP 16-CCA-1 for Multi-Service Technical and </a:t>
            </a:r>
            <a:r>
              <a:rPr lang="en-US" sz="2400" dirty="0" smtClean="0"/>
              <a:t>Administrative </a:t>
            </a:r>
            <a:r>
              <a:rPr lang="en-US" sz="2400" dirty="0"/>
              <a:t>Tasks to progress towards implementing the East Bay Community Energy (EBCE).  </a:t>
            </a:r>
            <a:endParaRPr lang="en-US" sz="2400" dirty="0" smtClean="0"/>
          </a:p>
          <a:p>
            <a:pPr marL="457200" indent="-457200">
              <a:buAutoNum type="arabicPeriod"/>
            </a:pPr>
            <a:r>
              <a:rPr lang="en-US" sz="2400" dirty="0" smtClean="0"/>
              <a:t>a) SC-1 - Technical </a:t>
            </a:r>
            <a:r>
              <a:rPr lang="en-US" sz="2400" dirty="0"/>
              <a:t>and Energy </a:t>
            </a:r>
            <a:r>
              <a:rPr lang="en-US" sz="2400" dirty="0" smtClean="0"/>
              <a:t>Services </a:t>
            </a:r>
          </a:p>
          <a:p>
            <a:pPr marL="0" indent="0">
              <a:buNone/>
            </a:pPr>
            <a:r>
              <a:rPr lang="en-US" sz="2400" dirty="0" smtClean="0"/>
              <a:t>      b) SC-2 - Community </a:t>
            </a:r>
            <a:r>
              <a:rPr lang="en-US" sz="2400" dirty="0"/>
              <a:t>Outreach, </a:t>
            </a:r>
            <a:r>
              <a:rPr lang="en-US" sz="2400" dirty="0" smtClean="0"/>
              <a:t>Marketing, </a:t>
            </a:r>
            <a:r>
              <a:rPr lang="en-US" sz="2400" dirty="0"/>
              <a:t>Customer </a:t>
            </a:r>
            <a:r>
              <a:rPr lang="en-US" sz="2400" dirty="0" smtClean="0"/>
              <a:t>Notification</a:t>
            </a:r>
          </a:p>
          <a:p>
            <a:pPr marL="0" indent="0">
              <a:buNone/>
            </a:pPr>
            <a:r>
              <a:rPr lang="en-US" sz="2400" dirty="0"/>
              <a:t> </a:t>
            </a:r>
            <a:r>
              <a:rPr lang="en-US" sz="2400" dirty="0" smtClean="0"/>
              <a:t>     c)  SC-3 - Data </a:t>
            </a:r>
            <a:r>
              <a:rPr lang="en-US" sz="2400" dirty="0"/>
              <a:t>Management/Call Center Services. </a:t>
            </a:r>
            <a:endParaRPr lang="en-US" sz="2400" dirty="0" smtClean="0"/>
          </a:p>
          <a:p>
            <a:pPr marL="0" indent="0">
              <a:buNone/>
            </a:pPr>
            <a:endParaRPr lang="en-US" sz="2400" b="1" dirty="0"/>
          </a:p>
          <a:p>
            <a:r>
              <a:rPr lang="en-US" sz="2400" dirty="0"/>
              <a:t>On January 13 and 20, 2017, County Selection Committees conducted interviews of </a:t>
            </a:r>
            <a:r>
              <a:rPr lang="en-US" sz="2400" dirty="0" smtClean="0"/>
              <a:t>nine </a:t>
            </a:r>
            <a:r>
              <a:rPr lang="en-US" sz="2400" dirty="0"/>
              <a:t>consultant </a:t>
            </a:r>
            <a:r>
              <a:rPr lang="en-US" sz="2400" dirty="0" smtClean="0"/>
              <a:t>teams</a:t>
            </a:r>
            <a:r>
              <a:rPr lang="en-US" sz="2400" dirty="0"/>
              <a:t>. </a:t>
            </a:r>
            <a:endParaRPr lang="en-US" sz="2400" dirty="0" smtClean="0"/>
          </a:p>
          <a:p>
            <a:r>
              <a:rPr lang="en-US" sz="2400" dirty="0" smtClean="0"/>
              <a:t>Committees </a:t>
            </a:r>
            <a:r>
              <a:rPr lang="en-US" sz="2400" dirty="0"/>
              <a:t>completed </a:t>
            </a:r>
            <a:r>
              <a:rPr lang="en-US" sz="2400" dirty="0" smtClean="0"/>
              <a:t>the </a:t>
            </a:r>
            <a:r>
              <a:rPr lang="en-US" sz="2400" dirty="0"/>
              <a:t>interviews and </a:t>
            </a:r>
            <a:r>
              <a:rPr lang="en-US" sz="2400" dirty="0" smtClean="0"/>
              <a:t>scoring; the results </a:t>
            </a:r>
            <a:r>
              <a:rPr lang="en-US" sz="2400" dirty="0"/>
              <a:t>are summarized in the Staff </a:t>
            </a:r>
            <a:r>
              <a:rPr lang="en-US" sz="2400" dirty="0" smtClean="0"/>
              <a:t>Memo.</a:t>
            </a:r>
            <a:endParaRPr lang="en-US" sz="2400" dirty="0"/>
          </a:p>
          <a:p>
            <a:pPr marL="0" indent="0">
              <a:buNone/>
            </a:pPr>
            <a:endParaRPr lang="en-US" sz="2400" b="1" dirty="0" smtClean="0"/>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68607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180153" cy="584775"/>
          </a:xfrm>
          <a:prstGeom prst="rect">
            <a:avLst/>
          </a:prstGeom>
        </p:spPr>
        <p:txBody>
          <a:bodyPr wrap="none">
            <a:spAutoFit/>
          </a:bodyPr>
          <a:lstStyle/>
          <a:p>
            <a:r>
              <a:rPr lang="en-US" sz="3200" dirty="0" smtClean="0">
                <a:solidFill>
                  <a:srgbClr val="246BB6"/>
                </a:solidFill>
              </a:rPr>
              <a:t> Item 11: Vendor Recommendations</a:t>
            </a:r>
            <a:endParaRPr lang="en-US" sz="3200" dirty="0">
              <a:solidFill>
                <a:srgbClr val="246BB6"/>
              </a:solidFill>
            </a:endParaRPr>
          </a:p>
        </p:txBody>
      </p:sp>
      <p:sp>
        <p:nvSpPr>
          <p:cNvPr id="9" name="Content Placeholder 2"/>
          <p:cNvSpPr>
            <a:spLocks noGrp="1"/>
          </p:cNvSpPr>
          <p:nvPr>
            <p:ph idx="1"/>
          </p:nvPr>
        </p:nvSpPr>
        <p:spPr>
          <a:xfrm>
            <a:off x="113109" y="1461192"/>
            <a:ext cx="9022424" cy="4742000"/>
          </a:xfrm>
        </p:spPr>
        <p:txBody>
          <a:bodyPr>
            <a:normAutofit fontScale="92500" lnSpcReduction="20000"/>
          </a:bodyPr>
          <a:lstStyle/>
          <a:p>
            <a:pPr marL="0" indent="0">
              <a:buNone/>
            </a:pPr>
            <a:r>
              <a:rPr lang="en-US" sz="2400" b="1" dirty="0" smtClean="0"/>
              <a:t>FORMAL PROTEST PROCESS EXPECTED:</a:t>
            </a:r>
          </a:p>
          <a:p>
            <a:pPr marL="457200" indent="-457200">
              <a:buAutoNum type="arabicPeriod"/>
            </a:pPr>
            <a:endParaRPr lang="en-US" sz="2400" dirty="0"/>
          </a:p>
          <a:p>
            <a:pPr marL="457200" indent="-457200">
              <a:buAutoNum type="arabicPeriod"/>
            </a:pPr>
            <a:r>
              <a:rPr lang="en-US" sz="2400" dirty="0" smtClean="0"/>
              <a:t>Due </a:t>
            </a:r>
            <a:r>
              <a:rPr lang="en-US" sz="2400" dirty="0"/>
              <a:t>to close scoring by the </a:t>
            </a:r>
            <a:r>
              <a:rPr lang="en-US" sz="2400" dirty="0" smtClean="0"/>
              <a:t>CSC and </a:t>
            </a:r>
            <a:r>
              <a:rPr lang="en-US" sz="2400" dirty="0"/>
              <a:t>strong </a:t>
            </a:r>
            <a:r>
              <a:rPr lang="en-US" sz="2400" dirty="0" smtClean="0"/>
              <a:t>vendor competition, formal </a:t>
            </a:r>
            <a:r>
              <a:rPr lang="en-US" sz="2400" dirty="0"/>
              <a:t>protests or challenges to the selection process are </a:t>
            </a:r>
            <a:r>
              <a:rPr lang="en-US" sz="2400" dirty="0" smtClean="0"/>
              <a:t>expected for Service </a:t>
            </a:r>
            <a:r>
              <a:rPr lang="en-US" sz="2400" dirty="0"/>
              <a:t>Category 2 and Service Category 3 </a:t>
            </a:r>
            <a:r>
              <a:rPr lang="en-US" sz="2400" dirty="0" smtClean="0"/>
              <a:t>selections</a:t>
            </a:r>
          </a:p>
          <a:p>
            <a:pPr marL="457200" indent="-457200">
              <a:buAutoNum type="arabicPeriod"/>
            </a:pPr>
            <a:endParaRPr lang="en-US" sz="2400" dirty="0" smtClean="0"/>
          </a:p>
          <a:p>
            <a:pPr marL="457200" indent="-457200">
              <a:buAutoNum type="arabicPeriod"/>
            </a:pPr>
            <a:r>
              <a:rPr lang="en-US" sz="2400" dirty="0" smtClean="0"/>
              <a:t>Protest </a:t>
            </a:r>
            <a:r>
              <a:rPr lang="en-US" sz="2400" dirty="0"/>
              <a:t>process is </a:t>
            </a:r>
            <a:r>
              <a:rPr lang="en-US" sz="2400" dirty="0" smtClean="0"/>
              <a:t>a </a:t>
            </a:r>
            <a:r>
              <a:rPr lang="en-US" sz="2400" dirty="0"/>
              <a:t>County process, </a:t>
            </a:r>
            <a:r>
              <a:rPr lang="en-US" sz="2400" dirty="0" smtClean="0"/>
              <a:t>and not in the purview of the EBCE Board</a:t>
            </a:r>
          </a:p>
          <a:p>
            <a:pPr marL="457200" indent="-457200">
              <a:buAutoNum type="arabicPeriod"/>
            </a:pPr>
            <a:endParaRPr lang="en-US" sz="2400" dirty="0" smtClean="0"/>
          </a:p>
          <a:p>
            <a:pPr marL="457200" indent="-457200">
              <a:buAutoNum type="arabicPeriod"/>
            </a:pPr>
            <a:r>
              <a:rPr lang="en-US" sz="2400" dirty="0" smtClean="0"/>
              <a:t>Recommends </a:t>
            </a:r>
            <a:r>
              <a:rPr lang="en-US" sz="2400" dirty="0"/>
              <a:t>that </a:t>
            </a:r>
            <a:r>
              <a:rPr lang="en-US" sz="2400" dirty="0" smtClean="0"/>
              <a:t>discussion </a:t>
            </a:r>
            <a:r>
              <a:rPr lang="en-US" sz="2400" dirty="0"/>
              <a:t>on Service Categories 2 and 3 be postponed to a date following protest resolution by the County.  </a:t>
            </a:r>
            <a:endParaRPr lang="en-US" sz="2400" dirty="0" smtClean="0"/>
          </a:p>
          <a:p>
            <a:pPr marL="457200" indent="-457200">
              <a:buAutoNum type="arabicPeriod"/>
            </a:pPr>
            <a:endParaRPr lang="en-US" sz="2400" dirty="0" smtClean="0"/>
          </a:p>
          <a:p>
            <a:pPr marL="457200" indent="-457200">
              <a:buAutoNum type="arabicPeriod"/>
            </a:pPr>
            <a:r>
              <a:rPr lang="en-US" sz="2400" dirty="0" smtClean="0"/>
              <a:t>The protest process can </a:t>
            </a:r>
            <a:r>
              <a:rPr lang="en-US" sz="2400" dirty="0"/>
              <a:t>take </a:t>
            </a:r>
            <a:r>
              <a:rPr lang="en-US" sz="2400" dirty="0" smtClean="0"/>
              <a:t>weeks </a:t>
            </a:r>
            <a:r>
              <a:rPr lang="en-US" sz="2400" dirty="0"/>
              <a:t>or </a:t>
            </a:r>
            <a:r>
              <a:rPr lang="en-US" sz="2400" dirty="0" smtClean="0"/>
              <a:t>months; thus </a:t>
            </a:r>
            <a:r>
              <a:rPr lang="en-US" sz="2400" dirty="0"/>
              <a:t>the process may have a modest effect on the predicted </a:t>
            </a:r>
            <a:r>
              <a:rPr lang="en-US" sz="2400" dirty="0" smtClean="0"/>
              <a:t>timeline</a:t>
            </a:r>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783316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180153" cy="584775"/>
          </a:xfrm>
          <a:prstGeom prst="rect">
            <a:avLst/>
          </a:prstGeom>
        </p:spPr>
        <p:txBody>
          <a:bodyPr wrap="none">
            <a:spAutoFit/>
          </a:bodyPr>
          <a:lstStyle/>
          <a:p>
            <a:r>
              <a:rPr lang="en-US" sz="3200" dirty="0" smtClean="0">
                <a:solidFill>
                  <a:srgbClr val="246BB6"/>
                </a:solidFill>
              </a:rPr>
              <a:t> Item 11: Vendor Recommendations</a:t>
            </a:r>
            <a:endParaRPr lang="en-US" sz="3200" dirty="0">
              <a:solidFill>
                <a:srgbClr val="246BB6"/>
              </a:solidFill>
            </a:endParaRPr>
          </a:p>
        </p:txBody>
      </p:sp>
      <p:sp>
        <p:nvSpPr>
          <p:cNvPr id="9" name="Content Placeholder 2"/>
          <p:cNvSpPr>
            <a:spLocks noGrp="1"/>
          </p:cNvSpPr>
          <p:nvPr>
            <p:ph idx="1"/>
          </p:nvPr>
        </p:nvSpPr>
        <p:spPr>
          <a:xfrm>
            <a:off x="113109" y="1461192"/>
            <a:ext cx="9022424" cy="4742000"/>
          </a:xfrm>
        </p:spPr>
        <p:txBody>
          <a:bodyPr>
            <a:normAutofit/>
          </a:bodyPr>
          <a:lstStyle/>
          <a:p>
            <a:pPr marL="0" indent="0">
              <a:buNone/>
            </a:pPr>
            <a:r>
              <a:rPr lang="en-US" sz="2400" b="1" dirty="0" smtClean="0"/>
              <a:t>SERVICE CATEGORY 1:  Energy and Technical Services</a:t>
            </a:r>
          </a:p>
          <a:p>
            <a:pPr marL="0" indent="0">
              <a:buNone/>
            </a:pPr>
            <a:endParaRPr lang="en-US" sz="2400" dirty="0" smtClean="0"/>
          </a:p>
          <a:p>
            <a:pPr marL="0" indent="0">
              <a:buNone/>
            </a:pPr>
            <a:r>
              <a:rPr lang="en-US" sz="2400" dirty="0" smtClean="0"/>
              <a:t>N</a:t>
            </a:r>
            <a:r>
              <a:rPr lang="x-none" sz="2400" dirty="0" smtClean="0"/>
              <a:t>umerous </a:t>
            </a:r>
            <a:r>
              <a:rPr lang="x-none" sz="2400" dirty="0"/>
              <a:t>complex tasks related to energy and regulation, including </a:t>
            </a:r>
            <a:endParaRPr lang="en-US" sz="2400" dirty="0" smtClean="0"/>
          </a:p>
          <a:p>
            <a:pPr marL="457200" indent="-457200">
              <a:buAutoNum type="arabicPeriod"/>
            </a:pPr>
            <a:r>
              <a:rPr lang="en-US" sz="2400" dirty="0" smtClean="0"/>
              <a:t>E</a:t>
            </a:r>
            <a:r>
              <a:rPr lang="x-none" sz="2400" dirty="0" smtClean="0"/>
              <a:t>xpert </a:t>
            </a:r>
            <a:r>
              <a:rPr lang="x-none" sz="2400" dirty="0"/>
              <a:t>resource to the EBCE Board</a:t>
            </a:r>
            <a:r>
              <a:rPr lang="en-US" sz="2400" dirty="0"/>
              <a:t>;</a:t>
            </a:r>
            <a:r>
              <a:rPr lang="x-none" sz="2400" dirty="0"/>
              <a:t> </a:t>
            </a:r>
            <a:endParaRPr lang="en-US" sz="2400" dirty="0" smtClean="0"/>
          </a:p>
          <a:p>
            <a:pPr marL="457200" indent="-457200">
              <a:buAutoNum type="arabicPeriod"/>
            </a:pPr>
            <a:r>
              <a:rPr lang="en-US" sz="2400" dirty="0" smtClean="0"/>
              <a:t>W</a:t>
            </a:r>
            <a:r>
              <a:rPr lang="x-none" sz="2400" dirty="0" smtClean="0"/>
              <a:t>ork </a:t>
            </a:r>
            <a:r>
              <a:rPr lang="x-none" sz="2400" dirty="0"/>
              <a:t>with </a:t>
            </a:r>
            <a:r>
              <a:rPr lang="en-US" sz="2400" dirty="0"/>
              <a:t>the</a:t>
            </a:r>
            <a:r>
              <a:rPr lang="x-none" sz="2400" dirty="0"/>
              <a:t> Board</a:t>
            </a:r>
            <a:r>
              <a:rPr lang="en-US" sz="2400" dirty="0"/>
              <a:t> to</a:t>
            </a:r>
            <a:r>
              <a:rPr lang="x-none" sz="2400" dirty="0"/>
              <a:t> </a:t>
            </a:r>
            <a:r>
              <a:rPr lang="en-US" sz="2400" dirty="0" smtClean="0"/>
              <a:t>analyze / </a:t>
            </a:r>
            <a:r>
              <a:rPr lang="x-none" sz="2400" dirty="0" smtClean="0"/>
              <a:t>finalize </a:t>
            </a:r>
            <a:r>
              <a:rPr lang="x-none" sz="2400" dirty="0"/>
              <a:t>power supply mix</a:t>
            </a:r>
            <a:r>
              <a:rPr lang="en-US" sz="2400" dirty="0"/>
              <a:t> and a</a:t>
            </a:r>
            <a:r>
              <a:rPr lang="x-none" sz="2400" dirty="0"/>
              <a:t>ssist in bid evaluation, negotiations and contracting</a:t>
            </a:r>
            <a:r>
              <a:rPr lang="en-US" sz="2400" dirty="0"/>
              <a:t>; </a:t>
            </a:r>
            <a:endParaRPr lang="en-US" sz="2400" dirty="0" smtClean="0"/>
          </a:p>
          <a:p>
            <a:pPr marL="457200" indent="-457200">
              <a:buAutoNum type="arabicPeriod"/>
            </a:pPr>
            <a:r>
              <a:rPr lang="en-US" sz="2400" dirty="0" smtClean="0"/>
              <a:t>D</a:t>
            </a:r>
            <a:r>
              <a:rPr lang="x-none" sz="2400" dirty="0" smtClean="0"/>
              <a:t>evelop </a:t>
            </a:r>
            <a:r>
              <a:rPr lang="x-none" sz="2400" dirty="0"/>
              <a:t>master Power Purchase Agreements for power </a:t>
            </a:r>
            <a:r>
              <a:rPr lang="x-none" sz="2400" dirty="0" smtClean="0"/>
              <a:t>suppliers</a:t>
            </a:r>
            <a:r>
              <a:rPr lang="en-US" sz="2400" dirty="0" smtClean="0"/>
              <a:t>;</a:t>
            </a:r>
            <a:r>
              <a:rPr lang="x-none" sz="2400" dirty="0" smtClean="0"/>
              <a:t> </a:t>
            </a:r>
            <a:endParaRPr lang="en-US" sz="2400" dirty="0" smtClean="0"/>
          </a:p>
          <a:p>
            <a:pPr marL="457200" indent="-457200">
              <a:buAutoNum type="arabicPeriod"/>
            </a:pPr>
            <a:r>
              <a:rPr lang="en-US" sz="2400" dirty="0" smtClean="0"/>
              <a:t>A</a:t>
            </a:r>
            <a:r>
              <a:rPr lang="x-none" sz="2400" dirty="0" smtClean="0"/>
              <a:t>ssist </a:t>
            </a:r>
            <a:r>
              <a:rPr lang="x-none" sz="2400" dirty="0"/>
              <a:t>in negotiations and contracting; </a:t>
            </a:r>
            <a:endParaRPr lang="en-US" sz="2400" dirty="0" smtClean="0"/>
          </a:p>
          <a:p>
            <a:pPr marL="457200" indent="-457200">
              <a:buAutoNum type="arabicPeriod"/>
            </a:pPr>
            <a:r>
              <a:rPr lang="en-US" sz="2400" dirty="0" smtClean="0"/>
              <a:t>P</a:t>
            </a:r>
            <a:r>
              <a:rPr lang="x-none" sz="2400" dirty="0" smtClean="0"/>
              <a:t>repar</a:t>
            </a:r>
            <a:r>
              <a:rPr lang="en-US" sz="2400" dirty="0" smtClean="0"/>
              <a:t>e </a:t>
            </a:r>
            <a:r>
              <a:rPr lang="en-US" sz="2400" dirty="0"/>
              <a:t>the</a:t>
            </a:r>
            <a:r>
              <a:rPr lang="x-none" sz="2400" dirty="0"/>
              <a:t> Implementation Plan for certification by the C</a:t>
            </a:r>
            <a:r>
              <a:rPr lang="en-US" sz="2400" dirty="0" err="1"/>
              <a:t>alifornia</a:t>
            </a:r>
            <a:r>
              <a:rPr lang="x-none" sz="2400" dirty="0"/>
              <a:t> Public Utilities Commission </a:t>
            </a:r>
            <a:r>
              <a:rPr lang="en-US" sz="2400" dirty="0"/>
              <a:t>(CPUC); </a:t>
            </a:r>
            <a:endParaRPr lang="en-US" sz="2400" dirty="0" smtClean="0"/>
          </a:p>
          <a:p>
            <a:pPr marL="457200" indent="-457200">
              <a:buAutoNum type="arabicPeriod"/>
            </a:pPr>
            <a:r>
              <a:rPr lang="en-US" sz="2400" dirty="0"/>
              <a:t>W</a:t>
            </a:r>
            <a:r>
              <a:rPr lang="x-none" sz="2400" dirty="0" smtClean="0"/>
              <a:t>ide </a:t>
            </a:r>
            <a:r>
              <a:rPr lang="x-none" sz="2400" dirty="0"/>
              <a:t>variety of other essential tasks necessary to </a:t>
            </a:r>
            <a:r>
              <a:rPr lang="x-none" sz="2400" dirty="0" smtClean="0"/>
              <a:t>launch.</a:t>
            </a:r>
            <a:endParaRPr lang="en-US" sz="2400" dirty="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216403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180153" cy="584775"/>
          </a:xfrm>
          <a:prstGeom prst="rect">
            <a:avLst/>
          </a:prstGeom>
        </p:spPr>
        <p:txBody>
          <a:bodyPr wrap="none">
            <a:spAutoFit/>
          </a:bodyPr>
          <a:lstStyle/>
          <a:p>
            <a:r>
              <a:rPr lang="en-US" sz="3200" dirty="0" smtClean="0">
                <a:solidFill>
                  <a:srgbClr val="246BB6"/>
                </a:solidFill>
              </a:rPr>
              <a:t> Item 11: Vendor Recommendations</a:t>
            </a:r>
            <a:endParaRPr lang="en-US" sz="3200" dirty="0">
              <a:solidFill>
                <a:srgbClr val="246BB6"/>
              </a:solidFill>
            </a:endParaRPr>
          </a:p>
        </p:txBody>
      </p:sp>
      <p:sp>
        <p:nvSpPr>
          <p:cNvPr id="9" name="Content Placeholder 2"/>
          <p:cNvSpPr>
            <a:spLocks noGrp="1"/>
          </p:cNvSpPr>
          <p:nvPr>
            <p:ph idx="1"/>
          </p:nvPr>
        </p:nvSpPr>
        <p:spPr>
          <a:xfrm>
            <a:off x="113109" y="1461192"/>
            <a:ext cx="9022424" cy="4742000"/>
          </a:xfrm>
        </p:spPr>
        <p:txBody>
          <a:bodyPr>
            <a:normAutofit/>
          </a:bodyPr>
          <a:lstStyle/>
          <a:p>
            <a:pPr marL="0" indent="0">
              <a:buNone/>
            </a:pPr>
            <a:r>
              <a:rPr lang="en-US" sz="2400" b="1" dirty="0" smtClean="0"/>
              <a:t>SERVICE CATEGORY 1:  Energy and Technical Services</a:t>
            </a:r>
          </a:p>
          <a:p>
            <a:r>
              <a:rPr lang="en-US" sz="2400" dirty="0" smtClean="0"/>
              <a:t>All three firms interviewed </a:t>
            </a:r>
            <a:r>
              <a:rPr lang="en-US" sz="2400" dirty="0"/>
              <a:t>scored more than 124 out of the possible 140 points.  </a:t>
            </a:r>
            <a:endParaRPr lang="en-US" sz="2400" dirty="0" smtClean="0"/>
          </a:p>
          <a:p>
            <a:r>
              <a:rPr lang="en-US" sz="2400" dirty="0" smtClean="0"/>
              <a:t>Two </a:t>
            </a:r>
            <a:r>
              <a:rPr lang="en-US" sz="2400" dirty="0"/>
              <a:t>firms </a:t>
            </a:r>
            <a:r>
              <a:rPr lang="en-US" sz="2400" dirty="0" smtClean="0"/>
              <a:t>(</a:t>
            </a:r>
            <a:r>
              <a:rPr lang="en-US" sz="2400" dirty="0"/>
              <a:t>MRW and </a:t>
            </a:r>
            <a:r>
              <a:rPr lang="en-US" sz="2400" dirty="0" err="1"/>
              <a:t>Optony</a:t>
            </a:r>
            <a:r>
              <a:rPr lang="en-US" sz="2400" dirty="0"/>
              <a:t>) scored very closely at an average of near 125 points.  </a:t>
            </a:r>
            <a:endParaRPr lang="en-US" sz="2400" dirty="0" smtClean="0"/>
          </a:p>
          <a:p>
            <a:r>
              <a:rPr lang="en-US" sz="2400" dirty="0" smtClean="0"/>
              <a:t>One </a:t>
            </a:r>
            <a:r>
              <a:rPr lang="en-US" sz="2400" dirty="0"/>
              <a:t>vendor team, RS2 Energy / EES scored 134.5 points by the County Selection Committee, with </a:t>
            </a:r>
            <a:r>
              <a:rPr lang="en-US" sz="2400" dirty="0" smtClean="0"/>
              <a:t>strong </a:t>
            </a:r>
            <a:r>
              <a:rPr lang="en-US" sz="2400" dirty="0"/>
              <a:t>values across the </a:t>
            </a:r>
            <a:r>
              <a:rPr lang="en-US" sz="2400" dirty="0" smtClean="0"/>
              <a:t>board;</a:t>
            </a:r>
          </a:p>
          <a:p>
            <a:r>
              <a:rPr lang="en-US" sz="2400" dirty="0" smtClean="0"/>
              <a:t>All vendors </a:t>
            </a:r>
            <a:r>
              <a:rPr lang="en-US" sz="2400" dirty="0"/>
              <a:t>have </a:t>
            </a:r>
            <a:r>
              <a:rPr lang="en-US" sz="2400" dirty="0" smtClean="0"/>
              <a:t>relevant experience; </a:t>
            </a:r>
            <a:r>
              <a:rPr lang="en-US" sz="2400" dirty="0"/>
              <a:t>the RS2 / EES team </a:t>
            </a:r>
            <a:r>
              <a:rPr lang="en-US" sz="2400" dirty="0" smtClean="0"/>
              <a:t>appears to </a:t>
            </a:r>
            <a:r>
              <a:rPr lang="en-US" sz="2400" dirty="0"/>
              <a:t>have a clear edge.  </a:t>
            </a:r>
            <a:endParaRPr lang="en-US" sz="2400" dirty="0" smtClean="0"/>
          </a:p>
          <a:p>
            <a:r>
              <a:rPr lang="en-US" sz="2400" dirty="0" smtClean="0"/>
              <a:t>Budget - </a:t>
            </a:r>
            <a:r>
              <a:rPr lang="en-US" sz="2400" dirty="0"/>
              <a:t>RS2 / EES </a:t>
            </a:r>
            <a:r>
              <a:rPr lang="en-US" sz="2400" dirty="0" smtClean="0"/>
              <a:t>scored </a:t>
            </a:r>
            <a:r>
              <a:rPr lang="en-US" sz="2400" dirty="0"/>
              <a:t>very well, with a budget estimate at $211,101.75 (the highest </a:t>
            </a:r>
            <a:r>
              <a:rPr lang="en-US" sz="2400" dirty="0" smtClean="0"/>
              <a:t>estimate </a:t>
            </a:r>
            <a:r>
              <a:rPr lang="en-US" sz="2400" dirty="0"/>
              <a:t>was $379,000). </a:t>
            </a:r>
          </a:p>
          <a:p>
            <a:pPr marL="0" indent="0">
              <a:buNone/>
            </a:pPr>
            <a:endParaRPr lang="en-US" sz="2400"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3211556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180153" cy="584775"/>
          </a:xfrm>
          <a:prstGeom prst="rect">
            <a:avLst/>
          </a:prstGeom>
        </p:spPr>
        <p:txBody>
          <a:bodyPr wrap="none">
            <a:spAutoFit/>
          </a:bodyPr>
          <a:lstStyle/>
          <a:p>
            <a:r>
              <a:rPr lang="en-US" sz="3200" dirty="0" smtClean="0">
                <a:solidFill>
                  <a:srgbClr val="246BB6"/>
                </a:solidFill>
              </a:rPr>
              <a:t> Item 11: Vendor Recommendations</a:t>
            </a:r>
            <a:endParaRPr lang="en-US" sz="3200" dirty="0">
              <a:solidFill>
                <a:srgbClr val="246BB6"/>
              </a:solidFill>
            </a:endParaRPr>
          </a:p>
        </p:txBody>
      </p:sp>
      <p:sp>
        <p:nvSpPr>
          <p:cNvPr id="9" name="Content Placeholder 2"/>
          <p:cNvSpPr>
            <a:spLocks noGrp="1"/>
          </p:cNvSpPr>
          <p:nvPr>
            <p:ph idx="1"/>
          </p:nvPr>
        </p:nvSpPr>
        <p:spPr>
          <a:xfrm>
            <a:off x="113109" y="1461192"/>
            <a:ext cx="9022424" cy="4742000"/>
          </a:xfrm>
        </p:spPr>
        <p:txBody>
          <a:bodyPr>
            <a:normAutofit/>
          </a:bodyPr>
          <a:lstStyle/>
          <a:p>
            <a:pPr marL="0" indent="0">
              <a:buNone/>
            </a:pPr>
            <a:r>
              <a:rPr lang="en-US" sz="2400" b="1" dirty="0" smtClean="0"/>
              <a:t>SERVICE CATEGORY 1:  Energy and Technical Services</a:t>
            </a:r>
          </a:p>
          <a:p>
            <a:pPr marL="0" indent="0">
              <a:buNone/>
            </a:pPr>
            <a:endParaRPr lang="en-US" sz="2400" dirty="0" smtClean="0"/>
          </a:p>
          <a:p>
            <a:r>
              <a:rPr lang="en-US" sz="2400" dirty="0" smtClean="0"/>
              <a:t>Based </a:t>
            </a:r>
            <a:r>
              <a:rPr lang="en-US" sz="2400" dirty="0"/>
              <a:t>on the </a:t>
            </a:r>
            <a:r>
              <a:rPr lang="en-US" sz="2400" dirty="0" smtClean="0"/>
              <a:t>CSC </a:t>
            </a:r>
            <a:r>
              <a:rPr lang="en-US" sz="2400" dirty="0"/>
              <a:t>process and if no protest is submitted, Staff plans to recommend that the County Board of Supervisors approve the RS2 Energy / EES team as the winning bidder for RFP No. 16-CCA-1 Service Category 1.  </a:t>
            </a:r>
            <a:endParaRPr lang="en-US" sz="2400" dirty="0" smtClean="0"/>
          </a:p>
          <a:p>
            <a:r>
              <a:rPr lang="en-US" sz="2400" dirty="0" smtClean="0"/>
              <a:t>Staff look </a:t>
            </a:r>
            <a:r>
              <a:rPr lang="en-US" sz="2400" dirty="0"/>
              <a:t>to the EBCE Board for opinion and comment as to the process and suitability of the Selection Committee’s choice.</a:t>
            </a:r>
          </a:p>
          <a:p>
            <a:pPr marL="0" indent="0">
              <a:buNone/>
            </a:pPr>
            <a:endParaRPr lang="en-US" sz="2400"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958307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214522" cy="584775"/>
          </a:xfrm>
          <a:prstGeom prst="rect">
            <a:avLst/>
          </a:prstGeom>
        </p:spPr>
        <p:txBody>
          <a:bodyPr wrap="none">
            <a:spAutoFit/>
          </a:bodyPr>
          <a:lstStyle/>
          <a:p>
            <a:r>
              <a:rPr lang="en-US" sz="3200" dirty="0" smtClean="0">
                <a:solidFill>
                  <a:srgbClr val="246BB6"/>
                </a:solidFill>
              </a:rPr>
              <a:t> Item 12: Community Advisory </a:t>
            </a:r>
            <a:r>
              <a:rPr lang="en-US" sz="3200" dirty="0" err="1" smtClean="0">
                <a:solidFill>
                  <a:srgbClr val="246BB6"/>
                </a:solidFill>
              </a:rPr>
              <a:t>Cmte</a:t>
            </a:r>
            <a:endParaRPr lang="en-US" sz="3200" dirty="0">
              <a:solidFill>
                <a:srgbClr val="246BB6"/>
              </a:solidFill>
            </a:endParaRPr>
          </a:p>
        </p:txBody>
      </p:sp>
      <p:sp>
        <p:nvSpPr>
          <p:cNvPr id="9" name="Content Placeholder 2"/>
          <p:cNvSpPr>
            <a:spLocks noGrp="1"/>
          </p:cNvSpPr>
          <p:nvPr>
            <p:ph idx="1"/>
          </p:nvPr>
        </p:nvSpPr>
        <p:spPr>
          <a:xfrm>
            <a:off x="113109" y="1461191"/>
            <a:ext cx="9022424" cy="4735156"/>
          </a:xfrm>
        </p:spPr>
        <p:txBody>
          <a:bodyPr>
            <a:normAutofit lnSpcReduction="10000"/>
          </a:bodyPr>
          <a:lstStyle/>
          <a:p>
            <a:pPr marL="0" indent="0">
              <a:buNone/>
            </a:pPr>
            <a:r>
              <a:rPr lang="en-US" sz="2400" b="1" dirty="0"/>
              <a:t>JPA Agreement</a:t>
            </a:r>
            <a:r>
              <a:rPr lang="en-US" sz="2400" b="1" dirty="0" smtClean="0"/>
              <a:t>:</a:t>
            </a:r>
            <a:endParaRPr lang="en-US" sz="2400" b="1" dirty="0">
              <a:solidFill>
                <a:srgbClr val="FF0000"/>
              </a:solidFill>
            </a:endParaRPr>
          </a:p>
          <a:p>
            <a:r>
              <a:rPr lang="en-US" sz="2400" dirty="0"/>
              <a:t>Specifies the formation of a Community Advisory Committee (CAC) composed of 9 members of the public; consider diverse cross-section of interests, skill sets, and geographic regions</a:t>
            </a:r>
          </a:p>
          <a:p>
            <a:r>
              <a:rPr lang="en-US" sz="2400" dirty="0"/>
              <a:t>The CAC shall advise the Board of Directors on all subjects related to the operation of the CCA Program as set forth in a work plan adopted by the Board of Directors from time to time, with the exception of personnel and litigation decisions.</a:t>
            </a:r>
          </a:p>
          <a:p>
            <a:r>
              <a:rPr lang="en-US" sz="2400" dirty="0"/>
              <a:t>The CAC is advisory only, and shall not have decision-making authority or receive any delegation of authority from the Board of Directors </a:t>
            </a:r>
            <a:endParaRPr lang="en-US" sz="2400" b="1" dirty="0"/>
          </a:p>
          <a:p>
            <a:r>
              <a:rPr lang="en-US" sz="2400" dirty="0"/>
              <a:t>CAC Chair will have a non-voting seat on the EBCEA Board</a:t>
            </a:r>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607844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1238" y="5334000"/>
            <a:ext cx="2801605" cy="1446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2967" y="5334000"/>
            <a:ext cx="2696357" cy="1446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2"/>
          <p:cNvSpPr>
            <a:spLocks noChangeArrowheads="1"/>
          </p:cNvSpPr>
          <p:nvPr/>
        </p:nvSpPr>
        <p:spPr bwMode="auto">
          <a:xfrm>
            <a:off x="-8467" y="1876295"/>
            <a:ext cx="8826210" cy="1520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914400" lvl="1" indent="-457200">
              <a:lnSpc>
                <a:spcPct val="80000"/>
              </a:lnSpc>
              <a:buFont typeface="Wingdings" panose="05000000000000000000" pitchFamily="2" charset="2"/>
              <a:buChar char="Ø"/>
            </a:pPr>
            <a:endParaRPr lang="en-US" sz="2000" dirty="0" smtClean="0">
              <a:ea typeface="ヒラギノ角ゴ Pro W3" pitchFamily="84" charset="-128"/>
              <a:cs typeface="Arial" charset="0"/>
            </a:endParaRPr>
          </a:p>
          <a:p>
            <a:pPr lvl="1" eaLnBrk="1" hangingPunct="1">
              <a:lnSpc>
                <a:spcPct val="80000"/>
              </a:lnSpc>
            </a:pPr>
            <a:endParaRPr lang="en-US" sz="2400" b="1" dirty="0" smtClean="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smtClean="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5" r:link="rId6"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12" name="Rectangle 11"/>
          <p:cNvSpPr/>
          <p:nvPr/>
        </p:nvSpPr>
        <p:spPr>
          <a:xfrm>
            <a:off x="9815" y="1210949"/>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descr="window_farm_banne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3114" y="5334000"/>
            <a:ext cx="3048000" cy="144639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53114" y="257325"/>
            <a:ext cx="6129853" cy="584775"/>
          </a:xfrm>
          <a:prstGeom prst="rect">
            <a:avLst/>
          </a:prstGeom>
          <a:noFill/>
        </p:spPr>
        <p:txBody>
          <a:bodyPr wrap="square" rtlCol="0">
            <a:spAutoFit/>
          </a:bodyPr>
          <a:lstStyle/>
          <a:p>
            <a:r>
              <a:rPr lang="en-US" sz="3200" dirty="0" smtClean="0">
                <a:solidFill>
                  <a:schemeClr val="accent1"/>
                </a:solidFill>
              </a:rPr>
              <a:t>Welcome!</a:t>
            </a:r>
            <a:endParaRPr lang="en-US" sz="3200" dirty="0">
              <a:solidFill>
                <a:schemeClr val="accent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601172004"/>
              </p:ext>
            </p:extLst>
          </p:nvPr>
        </p:nvGraphicFramePr>
        <p:xfrm>
          <a:off x="609600" y="1676401"/>
          <a:ext cx="7696200" cy="3459984"/>
        </p:xfrm>
        <a:graphic>
          <a:graphicData uri="http://schemas.openxmlformats.org/drawingml/2006/table">
            <a:tbl>
              <a:tblPr>
                <a:tableStyleId>{5C22544A-7EE6-4342-B048-85BDC9FD1C3A}</a:tableStyleId>
              </a:tblPr>
              <a:tblGrid>
                <a:gridCol w="2754430"/>
                <a:gridCol w="2835442"/>
                <a:gridCol w="2106328"/>
              </a:tblGrid>
              <a:tr h="299400">
                <a:tc>
                  <a:txBody>
                    <a:bodyPr/>
                    <a:lstStyle/>
                    <a:p>
                      <a:pPr algn="l" fontAlgn="b"/>
                      <a:r>
                        <a:rPr lang="en-US" sz="1600" b="0" i="0" u="none" strike="noStrike" dirty="0" smtClean="0">
                          <a:solidFill>
                            <a:schemeClr val="bg1"/>
                          </a:solidFill>
                          <a:effectLst/>
                          <a:latin typeface="Times New Roman" panose="02020603050405020304" pitchFamily="18" charset="0"/>
                          <a:cs typeface="Times New Roman" panose="02020603050405020304" pitchFamily="18" charset="0"/>
                        </a:rPr>
                        <a:t>Directors</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solidFill>
                  </a:tcPr>
                </a:tc>
                <a:tc>
                  <a:txBody>
                    <a:bodyPr/>
                    <a:lstStyle/>
                    <a:p>
                      <a:pPr algn="l" fontAlgn="b"/>
                      <a:r>
                        <a:rPr lang="en-US" sz="1600" b="0" i="0" u="none" strike="noStrike" dirty="0" smtClean="0">
                          <a:solidFill>
                            <a:schemeClr val="bg1"/>
                          </a:solidFill>
                          <a:effectLst/>
                          <a:latin typeface="Times New Roman" panose="02020603050405020304" pitchFamily="18" charset="0"/>
                          <a:cs typeface="Times New Roman" panose="02020603050405020304" pitchFamily="18" charset="0"/>
                        </a:rPr>
                        <a:t>Alternates </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solidFill>
                  </a:tcPr>
                </a:tc>
                <a:tc>
                  <a:txBody>
                    <a:bodyPr/>
                    <a:lstStyle/>
                    <a:p>
                      <a:pPr algn="l" fontAlgn="b"/>
                      <a:r>
                        <a:rPr lang="en-US" sz="1600" b="0" i="0" u="none" strike="noStrike" dirty="0" smtClean="0">
                          <a:solidFill>
                            <a:schemeClr val="bg1"/>
                          </a:solidFill>
                          <a:effectLst/>
                          <a:latin typeface="Times New Roman" panose="02020603050405020304" pitchFamily="18" charset="0"/>
                          <a:cs typeface="Times New Roman" panose="02020603050405020304" pitchFamily="18" charset="0"/>
                        </a:rPr>
                        <a:t>Municipality </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chemeClr val="accent1"/>
                    </a:solidFill>
                  </a:tcPr>
                </a:tc>
              </a:tr>
              <a:tr h="263382">
                <a:tc>
                  <a:txBody>
                    <a:bodyPr/>
                    <a:lstStyle/>
                    <a:p>
                      <a:pPr algn="l" fontAlgn="b"/>
                      <a:r>
                        <a:rPr lang="en-US" sz="1400" u="none" strike="noStrike" dirty="0" smtClean="0">
                          <a:effectLst/>
                          <a:latin typeface="Times New Roman" panose="02020603050405020304" pitchFamily="18" charset="0"/>
                          <a:cs typeface="Times New Roman" panose="02020603050405020304" pitchFamily="18" charset="0"/>
                        </a:rPr>
                        <a:t>Supervisor </a:t>
                      </a:r>
                      <a:r>
                        <a:rPr lang="en-US" sz="1400" u="none" strike="noStrike" dirty="0">
                          <a:effectLst/>
                          <a:latin typeface="Times New Roman" panose="02020603050405020304" pitchFamily="18" charset="0"/>
                          <a:cs typeface="Times New Roman" panose="02020603050405020304" pitchFamily="18" charset="0"/>
                        </a:rPr>
                        <a:t>Scott Haggerty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Supervisor Nate Miley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Alameda County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Vice Mayor Nick </a:t>
                      </a:r>
                      <a:r>
                        <a:rPr lang="en-US" sz="1400" u="none" strike="noStrike" dirty="0" err="1">
                          <a:effectLst/>
                          <a:latin typeface="Times New Roman" panose="02020603050405020304" pitchFamily="18" charset="0"/>
                          <a:cs typeface="Times New Roman" panose="02020603050405020304" pitchFamily="18" charset="0"/>
                        </a:rPr>
                        <a:t>Pilch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Peter </a:t>
                      </a:r>
                      <a:r>
                        <a:rPr lang="en-US" sz="1400" b="0" i="0" u="none" strike="noStrike" dirty="0" err="1" smtClean="0">
                          <a:solidFill>
                            <a:srgbClr val="000000"/>
                          </a:solidFill>
                          <a:effectLst/>
                          <a:latin typeface="Times New Roman" panose="02020603050405020304" pitchFamily="18" charset="0"/>
                          <a:cs typeface="Times New Roman" panose="02020603050405020304" pitchFamily="18" charset="0"/>
                        </a:rPr>
                        <a:t>Maass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Albany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a:effectLst/>
                          <a:latin typeface="Times New Roman" panose="02020603050405020304" pitchFamily="18" charset="0"/>
                          <a:cs typeface="Times New Roman" panose="02020603050405020304" pitchFamily="18" charset="0"/>
                        </a:rPr>
                        <a:t>Mayor Jesse Arreguin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Sophie Hahn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Berkeley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a:effectLst/>
                          <a:latin typeface="Times New Roman" panose="02020603050405020304" pitchFamily="18" charset="0"/>
                          <a:cs typeface="Times New Roman" panose="02020603050405020304" pitchFamily="18" charset="0"/>
                        </a:rPr>
                        <a:t>Mayor David Haubert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Vice Mayor Don Biddle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Dublin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a:effectLst/>
                          <a:latin typeface="Times New Roman" panose="02020603050405020304" pitchFamily="18" charset="0"/>
                          <a:cs typeface="Times New Roman" panose="02020603050405020304" pitchFamily="18" charset="0"/>
                        </a:rPr>
                        <a:t>Mayor Dianne Martinez</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Scott Donahue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Emeryville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a:effectLst/>
                          <a:latin typeface="Times New Roman" panose="02020603050405020304" pitchFamily="18" charset="0"/>
                          <a:cs typeface="Times New Roman" panose="02020603050405020304" pitchFamily="18" charset="0"/>
                        </a:rPr>
                        <a:t>Councilmember Vinnie Bacon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Vacant, to be named</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Fremont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smtClean="0">
                          <a:effectLst/>
                          <a:latin typeface="Times New Roman" panose="02020603050405020304" pitchFamily="18" charset="0"/>
                          <a:cs typeface="Times New Roman" panose="02020603050405020304" pitchFamily="18" charset="0"/>
                        </a:rPr>
                        <a:t>Councilmember Al </a:t>
                      </a:r>
                      <a:r>
                        <a:rPr lang="en-US" sz="1400" u="none" strike="noStrike" dirty="0" err="1">
                          <a:effectLst/>
                          <a:latin typeface="Times New Roman" panose="02020603050405020304" pitchFamily="18" charset="0"/>
                          <a:cs typeface="Times New Roman" panose="02020603050405020304" pitchFamily="18" charset="0"/>
                        </a:rPr>
                        <a:t>Mendall</a:t>
                      </a: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Elisa Marquez</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a:effectLst/>
                          <a:latin typeface="Times New Roman" panose="02020603050405020304" pitchFamily="18" charset="0"/>
                          <a:cs typeface="Times New Roman" panose="02020603050405020304" pitchFamily="18" charset="0"/>
                        </a:rPr>
                        <a:t>Hayward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Vice Mayor Steven Spedowfski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Vacant, to be named</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Livermore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smtClean="0">
                          <a:effectLst/>
                          <a:latin typeface="Times New Roman" panose="02020603050405020304" pitchFamily="18" charset="0"/>
                          <a:cs typeface="Times New Roman" panose="02020603050405020304" pitchFamily="18" charset="0"/>
                        </a:rPr>
                        <a:t>Councilmember </a:t>
                      </a:r>
                      <a:r>
                        <a:rPr lang="en-US" sz="1400" u="none" strike="noStrike" dirty="0">
                          <a:effectLst/>
                          <a:latin typeface="Times New Roman" panose="02020603050405020304" pitchFamily="18" charset="0"/>
                          <a:cs typeface="Times New Roman" panose="02020603050405020304" pitchFamily="18" charset="0"/>
                        </a:rPr>
                        <a:t>Dan Kalb</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Abel Guillen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Oakland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smtClean="0">
                          <a:effectLst/>
                          <a:latin typeface="Times New Roman" panose="02020603050405020304" pitchFamily="18" charset="0"/>
                          <a:cs typeface="Times New Roman" panose="02020603050405020304" pitchFamily="18" charset="0"/>
                        </a:rPr>
                        <a:t>Councilmember  </a:t>
                      </a:r>
                      <a:r>
                        <a:rPr lang="en-US" sz="1400" u="none" strike="noStrike" dirty="0">
                          <a:effectLst/>
                          <a:latin typeface="Times New Roman" panose="02020603050405020304" pitchFamily="18" charset="0"/>
                          <a:cs typeface="Times New Roman" panose="02020603050405020304" pitchFamily="18" charset="0"/>
                        </a:rPr>
                        <a:t>Tim Rood</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Jen Cavanaugh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Piedmont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a:effectLst/>
                          <a:latin typeface="Times New Roman" panose="02020603050405020304" pitchFamily="18" charset="0"/>
                          <a:cs typeface="Times New Roman" panose="02020603050405020304" pitchFamily="18" charset="0"/>
                        </a:rPr>
                        <a:t>Vice Mayor Lee Thomas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Ed Hernandez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San Leandro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63382">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Councilmember </a:t>
                      </a:r>
                      <a:r>
                        <a:rPr lang="en-US" sz="1400" u="none" strike="noStrike" dirty="0" err="1">
                          <a:effectLst/>
                          <a:latin typeface="Times New Roman" panose="02020603050405020304" pitchFamily="18" charset="0"/>
                          <a:cs typeface="Times New Roman" panose="02020603050405020304" pitchFamily="18" charset="0"/>
                        </a:rPr>
                        <a:t>Lorrin</a:t>
                      </a:r>
                      <a:r>
                        <a:rPr lang="en-US" sz="1400" u="none" strike="noStrike" dirty="0">
                          <a:effectLst/>
                          <a:latin typeface="Times New Roman" panose="02020603050405020304" pitchFamily="18" charset="0"/>
                          <a:cs typeface="Times New Roman" panose="02020603050405020304" pitchFamily="18" charset="0"/>
                        </a:rPr>
                        <a:t> Ellis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Councilmember Gary Singh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Union City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xmlns="" val="2044670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214522" cy="584775"/>
          </a:xfrm>
          <a:prstGeom prst="rect">
            <a:avLst/>
          </a:prstGeom>
        </p:spPr>
        <p:txBody>
          <a:bodyPr wrap="none">
            <a:spAutoFit/>
          </a:bodyPr>
          <a:lstStyle/>
          <a:p>
            <a:r>
              <a:rPr lang="en-US" sz="3200" dirty="0" smtClean="0">
                <a:solidFill>
                  <a:srgbClr val="246BB6"/>
                </a:solidFill>
              </a:rPr>
              <a:t> Item 12: Community Advisory </a:t>
            </a:r>
            <a:r>
              <a:rPr lang="en-US" sz="3200" dirty="0" err="1" smtClean="0">
                <a:solidFill>
                  <a:srgbClr val="246BB6"/>
                </a:solidFill>
              </a:rPr>
              <a:t>Cmte</a:t>
            </a:r>
            <a:endParaRPr lang="en-US" sz="3200" dirty="0">
              <a:solidFill>
                <a:srgbClr val="246BB6"/>
              </a:solidFill>
            </a:endParaRPr>
          </a:p>
        </p:txBody>
      </p:sp>
      <p:sp>
        <p:nvSpPr>
          <p:cNvPr id="9" name="Content Placeholder 2"/>
          <p:cNvSpPr>
            <a:spLocks noGrp="1"/>
          </p:cNvSpPr>
          <p:nvPr>
            <p:ph idx="1"/>
          </p:nvPr>
        </p:nvSpPr>
        <p:spPr>
          <a:xfrm>
            <a:off x="113109" y="1461191"/>
            <a:ext cx="9022424" cy="4253809"/>
          </a:xfrm>
        </p:spPr>
        <p:txBody>
          <a:bodyPr>
            <a:normAutofit lnSpcReduction="10000"/>
          </a:bodyPr>
          <a:lstStyle/>
          <a:p>
            <a:pPr marL="0" indent="0">
              <a:buNone/>
            </a:pPr>
            <a:r>
              <a:rPr lang="en-US" sz="2400" b="1" dirty="0"/>
              <a:t>Possible Next Steps</a:t>
            </a:r>
            <a:r>
              <a:rPr lang="en-US" sz="2400" b="1" dirty="0" smtClean="0"/>
              <a:t>:</a:t>
            </a:r>
            <a:endParaRPr lang="en-US" sz="2400" b="1" dirty="0">
              <a:solidFill>
                <a:srgbClr val="FF0000"/>
              </a:solidFill>
            </a:endParaRPr>
          </a:p>
          <a:p>
            <a:pPr>
              <a:lnSpc>
                <a:spcPct val="160000"/>
              </a:lnSpc>
            </a:pPr>
            <a:r>
              <a:rPr lang="en-US" sz="2400" dirty="0"/>
              <a:t>Allow self-nomination process from interested stakeholders</a:t>
            </a:r>
          </a:p>
          <a:p>
            <a:pPr>
              <a:lnSpc>
                <a:spcPct val="160000"/>
              </a:lnSpc>
            </a:pPr>
            <a:endParaRPr lang="en-US" sz="900" dirty="0"/>
          </a:p>
          <a:p>
            <a:r>
              <a:rPr lang="en-US" sz="2400" dirty="0"/>
              <a:t>Vote of the Board on staff recommendations from applicant pool or designate Nomination Committee of up to 5 Board members to evaluate and recommend CAC members (made this into one bullet)</a:t>
            </a:r>
          </a:p>
          <a:p>
            <a:endParaRPr lang="en-US" sz="1000" dirty="0"/>
          </a:p>
          <a:p>
            <a:r>
              <a:rPr lang="en-US" sz="2400" dirty="0"/>
              <a:t>Consider CAC models and responsibilities from other Community Choice programs as described in staff report</a:t>
            </a:r>
          </a:p>
          <a:p>
            <a:endParaRPr lang="en-US" sz="1200" dirty="0"/>
          </a:p>
          <a:p>
            <a:pPr>
              <a:lnSpc>
                <a:spcPct val="110000"/>
              </a:lnSpc>
            </a:pPr>
            <a:r>
              <a:rPr lang="en-US" sz="2400" dirty="0"/>
              <a:t>Provide direction to Staff who will return with action item in February</a:t>
            </a:r>
          </a:p>
          <a:p>
            <a:endParaRPr lang="en-US" sz="2400" b="1" dirty="0" smtClean="0"/>
          </a:p>
          <a:p>
            <a:endParaRPr lang="en-US" sz="2400" b="1" dirty="0" smtClean="0"/>
          </a:p>
          <a:p>
            <a:pPr marL="0" indent="0">
              <a:buNone/>
            </a:pPr>
            <a:endParaRPr lang="en-US" sz="2400" b="1" i="1" dirty="0"/>
          </a:p>
          <a:p>
            <a:pPr marL="0" indent="0">
              <a:buNone/>
            </a:pPr>
            <a:endParaRPr lang="en-US" sz="2400" i="1" dirty="0" smtClean="0"/>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40192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246967" cy="584775"/>
          </a:xfrm>
          <a:prstGeom prst="rect">
            <a:avLst/>
          </a:prstGeom>
        </p:spPr>
        <p:txBody>
          <a:bodyPr wrap="none">
            <a:spAutoFit/>
          </a:bodyPr>
          <a:lstStyle/>
          <a:p>
            <a:r>
              <a:rPr lang="en-US" sz="3200" dirty="0" smtClean="0">
                <a:solidFill>
                  <a:srgbClr val="246BB6"/>
                </a:solidFill>
              </a:rPr>
              <a:t> Item 13: New Member Info Request</a:t>
            </a:r>
            <a:endParaRPr lang="en-US" sz="3200" dirty="0">
              <a:solidFill>
                <a:srgbClr val="246BB6"/>
              </a:solidFill>
            </a:endParaRPr>
          </a:p>
        </p:txBody>
      </p:sp>
      <p:sp>
        <p:nvSpPr>
          <p:cNvPr id="9" name="Content Placeholder 2"/>
          <p:cNvSpPr>
            <a:spLocks noGrp="1"/>
          </p:cNvSpPr>
          <p:nvPr>
            <p:ph idx="1"/>
          </p:nvPr>
        </p:nvSpPr>
        <p:spPr>
          <a:xfrm>
            <a:off x="113109" y="1461191"/>
            <a:ext cx="9022424" cy="4742000"/>
          </a:xfrm>
        </p:spPr>
        <p:txBody>
          <a:bodyPr>
            <a:normAutofit fontScale="92500" lnSpcReduction="20000"/>
          </a:bodyPr>
          <a:lstStyle/>
          <a:p>
            <a:pPr>
              <a:buFont typeface="Wingdings" charset="2"/>
              <a:buChar char="Ø"/>
            </a:pPr>
            <a:r>
              <a:rPr lang="en-US" sz="2400" dirty="0" smtClean="0"/>
              <a:t>Contra Costa County and their eligible cities are exploring their CCE options which include joining MCE, as five cities already have, or if possible, joining EBCE. </a:t>
            </a:r>
          </a:p>
          <a:p>
            <a:pPr>
              <a:buFont typeface="Wingdings" charset="2"/>
              <a:buChar char="Ø"/>
            </a:pPr>
            <a:endParaRPr lang="en-US" sz="2400" dirty="0"/>
          </a:p>
          <a:p>
            <a:pPr>
              <a:buFont typeface="Wingdings" charset="2"/>
              <a:buChar char="Ø"/>
            </a:pPr>
            <a:r>
              <a:rPr lang="en-US" sz="2400" dirty="0" smtClean="0"/>
              <a:t>Formal request received on 1/23/17 from Contra Costa County for EBCE membership information</a:t>
            </a:r>
          </a:p>
          <a:p>
            <a:pPr>
              <a:buFont typeface="Wingdings" charset="2"/>
              <a:buChar char="Ø"/>
            </a:pPr>
            <a:endParaRPr lang="en-US" sz="2400" dirty="0"/>
          </a:p>
          <a:p>
            <a:pPr>
              <a:buFont typeface="Wingdings" charset="2"/>
              <a:buChar char="Ø"/>
            </a:pPr>
            <a:r>
              <a:rPr lang="en-US" sz="2400" dirty="0" smtClean="0"/>
              <a:t>Requesting information by March 3rd in preparation for their Board of Supervisors decision in mid-March</a:t>
            </a:r>
          </a:p>
          <a:p>
            <a:pPr>
              <a:buFont typeface="Wingdings" charset="2"/>
              <a:buChar char="Ø"/>
            </a:pPr>
            <a:endParaRPr lang="en-US" sz="2400" dirty="0"/>
          </a:p>
          <a:p>
            <a:pPr>
              <a:buFont typeface="Wingdings" charset="2"/>
              <a:buChar char="Ø"/>
            </a:pPr>
            <a:r>
              <a:rPr lang="en-US" sz="2400" dirty="0" smtClean="0"/>
              <a:t>Requesting 4 pieces of information:</a:t>
            </a:r>
          </a:p>
          <a:p>
            <a:pPr marL="800100" lvl="2" indent="0">
              <a:buNone/>
            </a:pPr>
            <a:r>
              <a:rPr lang="en-US" sz="2100" dirty="0" smtClean="0"/>
              <a:t>1) Cost to join</a:t>
            </a:r>
          </a:p>
          <a:p>
            <a:pPr marL="800100" lvl="2" indent="0">
              <a:buNone/>
            </a:pPr>
            <a:r>
              <a:rPr lang="en-US" sz="2100" dirty="0" smtClean="0"/>
              <a:t>2) Board representation </a:t>
            </a:r>
          </a:p>
          <a:p>
            <a:pPr marL="800100" lvl="2" indent="0">
              <a:buNone/>
            </a:pPr>
            <a:r>
              <a:rPr lang="en-US" sz="2100" dirty="0" smtClean="0"/>
              <a:t>3) </a:t>
            </a:r>
            <a:r>
              <a:rPr lang="en-US" sz="2100" dirty="0"/>
              <a:t>S</a:t>
            </a:r>
            <a:r>
              <a:rPr lang="en-US" sz="2100" dirty="0" smtClean="0"/>
              <a:t>teps/process to join</a:t>
            </a:r>
          </a:p>
          <a:p>
            <a:pPr marL="800100" lvl="2" indent="0">
              <a:buNone/>
            </a:pPr>
            <a:r>
              <a:rPr lang="en-US" sz="2100" dirty="0" smtClean="0"/>
              <a:t>4) </a:t>
            </a:r>
            <a:r>
              <a:rPr lang="en-US" sz="2100" dirty="0"/>
              <a:t>E</a:t>
            </a:r>
            <a:r>
              <a:rPr lang="en-US" sz="2100" dirty="0" smtClean="0"/>
              <a:t>stimated time of electric service delivery</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741988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6246967" cy="584775"/>
          </a:xfrm>
          <a:prstGeom prst="rect">
            <a:avLst/>
          </a:prstGeom>
        </p:spPr>
        <p:txBody>
          <a:bodyPr wrap="none">
            <a:spAutoFit/>
          </a:bodyPr>
          <a:lstStyle/>
          <a:p>
            <a:r>
              <a:rPr lang="en-US" sz="3200" dirty="0" smtClean="0">
                <a:solidFill>
                  <a:srgbClr val="246BB6"/>
                </a:solidFill>
              </a:rPr>
              <a:t> Item 13: New Member Info Request</a:t>
            </a:r>
            <a:endParaRPr lang="en-US" sz="3200" dirty="0">
              <a:solidFill>
                <a:srgbClr val="246BB6"/>
              </a:solidFill>
            </a:endParaRPr>
          </a:p>
        </p:txBody>
      </p:sp>
      <p:sp>
        <p:nvSpPr>
          <p:cNvPr id="9" name="Content Placeholder 2"/>
          <p:cNvSpPr>
            <a:spLocks noGrp="1"/>
          </p:cNvSpPr>
          <p:nvPr>
            <p:ph idx="1"/>
          </p:nvPr>
        </p:nvSpPr>
        <p:spPr>
          <a:xfrm>
            <a:off x="113109" y="1461191"/>
            <a:ext cx="9022424" cy="4742000"/>
          </a:xfrm>
        </p:spPr>
        <p:txBody>
          <a:bodyPr>
            <a:normAutofit/>
          </a:bodyPr>
          <a:lstStyle/>
          <a:p>
            <a:pPr marL="0" indent="0">
              <a:buNone/>
            </a:pPr>
            <a:endParaRPr lang="en-US" sz="2400" b="1" dirty="0" smtClean="0"/>
          </a:p>
          <a:p>
            <a:pPr marL="0" indent="0">
              <a:buNone/>
            </a:pPr>
            <a:r>
              <a:rPr lang="en-US" sz="2400" b="1" dirty="0"/>
              <a:t>Considerations/Impacts: </a:t>
            </a:r>
          </a:p>
          <a:p>
            <a:r>
              <a:rPr lang="en-US" sz="2400" dirty="0"/>
              <a:t>Near-term impacts on implementation budget, staff capacity, and program timeline</a:t>
            </a:r>
          </a:p>
          <a:p>
            <a:r>
              <a:rPr lang="en-US" sz="2400" dirty="0"/>
              <a:t>Governance/Voting</a:t>
            </a:r>
          </a:p>
          <a:p>
            <a:r>
              <a:rPr lang="en-US" sz="2400" dirty="0"/>
              <a:t>Increased revenue and service territory </a:t>
            </a:r>
          </a:p>
          <a:p>
            <a:r>
              <a:rPr lang="en-US" sz="2400" dirty="0"/>
              <a:t>Other established partnerships with Contra Costa County</a:t>
            </a:r>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1129063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849422" cy="584775"/>
          </a:xfrm>
          <a:prstGeom prst="rect">
            <a:avLst/>
          </a:prstGeom>
        </p:spPr>
        <p:txBody>
          <a:bodyPr wrap="none">
            <a:spAutoFit/>
          </a:bodyPr>
          <a:lstStyle/>
          <a:p>
            <a:r>
              <a:rPr lang="en-US" sz="3200" dirty="0" smtClean="0">
                <a:solidFill>
                  <a:srgbClr val="246BB6"/>
                </a:solidFill>
              </a:rPr>
              <a:t> Item 14: Board Meeting Schedule</a:t>
            </a:r>
            <a:endParaRPr lang="en-US" sz="3200" dirty="0">
              <a:solidFill>
                <a:srgbClr val="246BB6"/>
              </a:solidFill>
            </a:endParaRPr>
          </a:p>
        </p:txBody>
      </p:sp>
      <p:sp>
        <p:nvSpPr>
          <p:cNvPr id="9" name="Content Placeholder 2"/>
          <p:cNvSpPr>
            <a:spLocks noGrp="1"/>
          </p:cNvSpPr>
          <p:nvPr>
            <p:ph idx="1"/>
          </p:nvPr>
        </p:nvSpPr>
        <p:spPr>
          <a:xfrm>
            <a:off x="113109" y="1461190"/>
            <a:ext cx="9022424" cy="4939609"/>
          </a:xfrm>
        </p:spPr>
        <p:txBody>
          <a:bodyPr>
            <a:normAutofit/>
          </a:bodyPr>
          <a:lstStyle/>
          <a:p>
            <a:pPr>
              <a:buAutoNum type="alphaLcPeriod"/>
            </a:pPr>
            <a:r>
              <a:rPr lang="en-US" sz="1800" dirty="0" smtClean="0"/>
              <a:t>City council dates tend to fall on M-</a:t>
            </a:r>
            <a:r>
              <a:rPr lang="en-US" sz="1800" dirty="0" err="1" smtClean="0"/>
              <a:t>Tu</a:t>
            </a:r>
            <a:r>
              <a:rPr lang="en-US" sz="1800" dirty="0" smtClean="0"/>
              <a:t>-</a:t>
            </a:r>
            <a:r>
              <a:rPr lang="en-US" sz="1800" dirty="0" err="1" smtClean="0"/>
              <a:t>Th</a:t>
            </a:r>
            <a:r>
              <a:rPr lang="en-US" sz="1800" dirty="0" smtClean="0"/>
              <a:t> evenings; these days are less desirable for many Directors.</a:t>
            </a:r>
          </a:p>
          <a:p>
            <a:pPr>
              <a:buAutoNum type="alphaLcPeriod"/>
            </a:pPr>
            <a:r>
              <a:rPr lang="en-US" sz="1800" dirty="0" smtClean="0"/>
              <a:t>Friday evenings, likewise, are less than desirable.</a:t>
            </a:r>
          </a:p>
          <a:p>
            <a:pPr>
              <a:buAutoNum type="alphaLcPeriod"/>
            </a:pPr>
            <a:r>
              <a:rPr lang="en-US" sz="1800" dirty="0" smtClean="0"/>
              <a:t>Daytime meeting times allow greater schedule flexibility but less access for the public</a:t>
            </a:r>
          </a:p>
          <a:p>
            <a:pPr>
              <a:buAutoNum type="alphaLcPeriod"/>
            </a:pPr>
            <a:r>
              <a:rPr lang="en-US" sz="1800" dirty="0" smtClean="0"/>
              <a:t>Doodle Poll was conducted - asking Directors and alternates their preferences.  Thirteen respondents from 9 cities (Albany</a:t>
            </a:r>
            <a:r>
              <a:rPr lang="en-US" sz="1800" dirty="0"/>
              <a:t>, Berkeley, Dublin, Emeryville, Hayward, Livermore, Oakland, Piedmont, San </a:t>
            </a:r>
            <a:r>
              <a:rPr lang="en-US" sz="1800" dirty="0" smtClean="0"/>
              <a:t>Leandro).  Results are evenly split between Wednesday evenings and Friday daytimes. </a:t>
            </a:r>
          </a:p>
          <a:p>
            <a:pPr>
              <a:buAutoNum type="alphaLcPeriod"/>
            </a:pPr>
            <a:r>
              <a:rPr lang="en-US" sz="1800" dirty="0" smtClean="0"/>
              <a:t>City of Hayward facilities for</a:t>
            </a:r>
          </a:p>
          <a:p>
            <a:pPr marL="0" indent="0">
              <a:buNone/>
            </a:pPr>
            <a:r>
              <a:rPr lang="en-US" sz="1800" dirty="0" smtClean="0"/>
              <a:t>       meeting are generally available </a:t>
            </a:r>
          </a:p>
          <a:p>
            <a:pPr marL="0" indent="0">
              <a:buNone/>
            </a:pPr>
            <a:r>
              <a:rPr lang="en-US" sz="1800" dirty="0" smtClean="0"/>
              <a:t>       at those times into the future.</a:t>
            </a:r>
          </a:p>
          <a:p>
            <a:pPr marL="0" indent="0">
              <a:buNone/>
            </a:pPr>
            <a:r>
              <a:rPr lang="en-US" sz="1800" b="1" dirty="0"/>
              <a:t>	</a:t>
            </a:r>
            <a:endParaRPr lang="en-US" sz="1800" dirty="0" smtClean="0"/>
          </a:p>
          <a:p>
            <a:pPr marL="0" indent="0">
              <a:buNone/>
            </a:pPr>
            <a:endParaRPr lang="en-US" sz="2400" b="1" dirty="0" smtClean="0"/>
          </a:p>
          <a:p>
            <a:pPr marL="0" indent="0">
              <a:buNone/>
            </a:pPr>
            <a:endParaRPr lang="en-US" sz="2000" dirty="0"/>
          </a:p>
          <a:p>
            <a:pPr marL="400050" lvl="1" indent="0">
              <a:buNone/>
            </a:pPr>
            <a:endParaRPr lang="en-US" sz="2000" dirty="0"/>
          </a:p>
        </p:txBody>
      </p:sp>
      <p:pic>
        <p:nvPicPr>
          <p:cNvPr id="10" name="Picture 9"/>
          <p:cNvPicPr>
            <a:picLocks noChangeAspect="1"/>
          </p:cNvPicPr>
          <p:nvPr/>
        </p:nvPicPr>
        <p:blipFill>
          <a:blip r:embed="rId4" cstate="print"/>
          <a:stretch>
            <a:fillRect/>
          </a:stretch>
        </p:blipFill>
        <p:spPr>
          <a:xfrm>
            <a:off x="3696026" y="3886200"/>
            <a:ext cx="5417931" cy="2455000"/>
          </a:xfrm>
          <a:prstGeom prst="rect">
            <a:avLst/>
          </a:prstGeom>
        </p:spPr>
      </p:pic>
    </p:spTree>
    <p:extLst>
      <p:ext uri="{BB962C8B-B14F-4D97-AF65-F5344CB8AC3E}">
        <p14:creationId xmlns:p14="http://schemas.microsoft.com/office/powerpoint/2010/main" xmlns="" val="7640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90" y="6293611"/>
            <a:ext cx="9140825" cy="553998"/>
          </a:xfrm>
          <a:prstGeom prst="rect">
            <a:avLst/>
          </a:prstGeom>
          <a:solidFill>
            <a:schemeClr val="bg1"/>
          </a:solidFill>
        </p:spPr>
        <p:txBody>
          <a:bodyPr wrap="square" rtlCol="0">
            <a:spAutoFit/>
          </a:bodyPr>
          <a:lstStyle/>
          <a:p>
            <a:endParaRPr lang="en-US" dirty="0"/>
          </a:p>
        </p:txBody>
      </p:sp>
      <p:sp>
        <p:nvSpPr>
          <p:cNvPr id="10" name="Rectangle 2"/>
          <p:cNvSpPr>
            <a:spLocks noChangeArrowheads="1"/>
          </p:cNvSpPr>
          <p:nvPr/>
        </p:nvSpPr>
        <p:spPr bwMode="auto">
          <a:xfrm>
            <a:off x="289730" y="2452525"/>
            <a:ext cx="8301037" cy="34901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1" algn="ctr">
              <a:lnSpc>
                <a:spcPct val="80000"/>
              </a:lnSpc>
            </a:pPr>
            <a:r>
              <a:rPr lang="en-US" sz="2800" dirty="0" smtClean="0">
                <a:ea typeface="ヒラギノ角ゴ Pro W3" pitchFamily="84" charset="-128"/>
                <a:cs typeface="Arial" charset="0"/>
              </a:rPr>
              <a:t>Questions?</a:t>
            </a:r>
            <a:endParaRPr lang="en-US" sz="1600" dirty="0">
              <a:ea typeface="ヒラギノ角ゴ Pro W3" pitchFamily="84" charset="-128"/>
              <a:cs typeface="Arial" charset="0"/>
            </a:endParaRPr>
          </a:p>
          <a:p>
            <a:pPr lvl="1">
              <a:lnSpc>
                <a:spcPct val="80000"/>
              </a:lnSpc>
            </a:pPr>
            <a:endParaRPr lang="en-US" sz="1600" dirty="0">
              <a:ea typeface="ヒラギノ角ゴ Pro W3" pitchFamily="84" charset="-128"/>
              <a:cs typeface="Arial" charset="0"/>
            </a:endParaRPr>
          </a:p>
          <a:p>
            <a:pPr lvl="1">
              <a:lnSpc>
                <a:spcPct val="80000"/>
              </a:lnSpc>
            </a:pPr>
            <a:r>
              <a:rPr lang="en-US" sz="1600" dirty="0">
                <a:ea typeface="ヒラギノ角ゴ Pro W3" pitchFamily="84" charset="-128"/>
                <a:cs typeface="Arial" charset="0"/>
              </a:rPr>
              <a:t>For further information, please contact:</a:t>
            </a:r>
          </a:p>
          <a:p>
            <a:pPr lvl="1">
              <a:lnSpc>
                <a:spcPct val="80000"/>
              </a:lnSpc>
            </a:pPr>
            <a:r>
              <a:rPr lang="en-US" sz="1600" dirty="0" smtClean="0">
                <a:ea typeface="ヒラギノ角ゴ Pro W3" pitchFamily="84" charset="-128"/>
                <a:cs typeface="Arial" charset="0"/>
              </a:rPr>
              <a:t>Bruce Jensen, Senior Planner</a:t>
            </a:r>
            <a:endParaRPr lang="en-US" sz="1600" dirty="0">
              <a:ea typeface="ヒラギノ角ゴ Pro W3" pitchFamily="84" charset="-128"/>
              <a:cs typeface="Arial" charset="0"/>
            </a:endParaRPr>
          </a:p>
          <a:p>
            <a:pPr lvl="1">
              <a:lnSpc>
                <a:spcPct val="80000"/>
              </a:lnSpc>
            </a:pPr>
            <a:r>
              <a:rPr lang="en-US" sz="1600" dirty="0">
                <a:ea typeface="ヒラギノ角ゴ Pro W3" pitchFamily="84" charset="-128"/>
                <a:cs typeface="Arial" charset="0"/>
              </a:rPr>
              <a:t>Alameda County Community Development Agency</a:t>
            </a:r>
          </a:p>
          <a:p>
            <a:pPr lvl="1">
              <a:lnSpc>
                <a:spcPct val="80000"/>
              </a:lnSpc>
            </a:pPr>
            <a:r>
              <a:rPr lang="en-US" sz="1600" dirty="0">
                <a:ea typeface="ヒラギノ角ゴ Pro W3" pitchFamily="84" charset="-128"/>
                <a:cs typeface="Arial" charset="0"/>
              </a:rPr>
              <a:t>(510) 670-5400</a:t>
            </a:r>
          </a:p>
          <a:p>
            <a:pPr lvl="1">
              <a:lnSpc>
                <a:spcPct val="80000"/>
              </a:lnSpc>
            </a:pPr>
            <a:r>
              <a:rPr lang="en-US" sz="1600" dirty="0">
                <a:ea typeface="ヒラギノ角ゴ Pro W3" pitchFamily="84" charset="-128"/>
                <a:cs typeface="Arial" charset="0"/>
              </a:rPr>
              <a:t>Bruce.Jensen@acgov.org</a:t>
            </a:r>
          </a:p>
          <a:p>
            <a:pPr lvl="1">
              <a:lnSpc>
                <a:spcPct val="80000"/>
              </a:lnSpc>
            </a:pPr>
            <a:endParaRPr lang="en-US" sz="2800" dirty="0">
              <a:solidFill>
                <a:srgbClr val="FF0000"/>
              </a:solidFill>
              <a:ea typeface="ヒラギノ角ゴ Pro W3" pitchFamily="84" charset="-128"/>
              <a:cs typeface="Arial" charset="0"/>
            </a:endParaRPr>
          </a:p>
          <a:p>
            <a:pPr marL="914400" lvl="1" indent="-457200" eaLnBrk="1" hangingPunct="1">
              <a:lnSpc>
                <a:spcPct val="80000"/>
              </a:lnSpc>
              <a:buFont typeface="Arial" panose="020B0604020202020204" pitchFamily="34" charset="0"/>
              <a:buChar char="•"/>
            </a:pPr>
            <a:endParaRPr lang="en-US" sz="2800"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pic>
        <p:nvPicPr>
          <p:cNvPr id="11"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2141327" y="457200"/>
            <a:ext cx="4757382" cy="1644426"/>
          </a:xfrm>
          <a:prstGeom prst="rect">
            <a:avLst/>
          </a:prstGeom>
        </p:spPr>
      </p:pic>
      <p:pic>
        <p:nvPicPr>
          <p:cNvPr id="13" name="Picture 2" descr="window_farm_bann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206" y="4363836"/>
            <a:ext cx="3901064" cy="22280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s3.amazonaws.com/rapgenius/Oakland-02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3746" y="4363836"/>
            <a:ext cx="3787021" cy="2228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831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516290" y="156368"/>
            <a:ext cx="2514600" cy="869191"/>
          </a:xfrm>
          <a:prstGeom prst="rect">
            <a:avLst/>
          </a:prstGeom>
        </p:spPr>
      </p:pic>
      <p:sp>
        <p:nvSpPr>
          <p:cNvPr id="8" name="Rectangle 7"/>
          <p:cNvSpPr/>
          <p:nvPr/>
        </p:nvSpPr>
        <p:spPr>
          <a:xfrm>
            <a:off x="159122" y="373223"/>
            <a:ext cx="5130251" cy="584775"/>
          </a:xfrm>
          <a:prstGeom prst="rect">
            <a:avLst/>
          </a:prstGeom>
        </p:spPr>
        <p:txBody>
          <a:bodyPr wrap="none">
            <a:spAutoFit/>
          </a:bodyPr>
          <a:lstStyle/>
          <a:p>
            <a:r>
              <a:rPr lang="en-US" sz="3200" dirty="0" smtClean="0">
                <a:solidFill>
                  <a:srgbClr val="246BB6"/>
                </a:solidFill>
              </a:rPr>
              <a:t>Item 5: Implementation Team</a:t>
            </a:r>
            <a:endParaRPr lang="en-US" sz="3200" dirty="0">
              <a:solidFill>
                <a:srgbClr val="246BB6"/>
              </a:solidFill>
            </a:endParaRPr>
          </a:p>
        </p:txBody>
      </p:sp>
      <p:sp>
        <p:nvSpPr>
          <p:cNvPr id="10" name="TextBox 9"/>
          <p:cNvSpPr txBox="1"/>
          <p:nvPr/>
        </p:nvSpPr>
        <p:spPr>
          <a:xfrm>
            <a:off x="722313" y="1712314"/>
            <a:ext cx="7391400" cy="4401205"/>
          </a:xfrm>
          <a:prstGeom prst="rect">
            <a:avLst/>
          </a:prstGeom>
          <a:noFill/>
        </p:spPr>
        <p:txBody>
          <a:bodyPr wrap="square" rtlCol="0">
            <a:spAutoFit/>
          </a:bodyPr>
          <a:lstStyle/>
          <a:p>
            <a:pPr marL="342900" indent="-342900">
              <a:buAutoNum type="arabicParenR"/>
            </a:pPr>
            <a:r>
              <a:rPr lang="en-US" sz="2000" b="1" dirty="0" smtClean="0"/>
              <a:t>County Community Development Team</a:t>
            </a:r>
          </a:p>
          <a:p>
            <a:pPr marL="800100" lvl="1" indent="-342900">
              <a:buFont typeface="Arial" charset="0"/>
              <a:buChar char="•"/>
            </a:pPr>
            <a:r>
              <a:rPr lang="en-US" dirty="0" smtClean="0"/>
              <a:t>Chris Bazar, Albert Lopez, Sandi Rivera, Bruce Jensen</a:t>
            </a:r>
          </a:p>
          <a:p>
            <a:pPr marL="800100" lvl="1" indent="-342900">
              <a:buFont typeface="Arial" charset="0"/>
              <a:buChar char="•"/>
            </a:pPr>
            <a:endParaRPr lang="en-US" dirty="0" smtClean="0"/>
          </a:p>
          <a:p>
            <a:pPr marL="342900" indent="-342900">
              <a:buAutoNum type="arabicParenR"/>
            </a:pPr>
            <a:r>
              <a:rPr lang="en-US" sz="2000" b="1" dirty="0" smtClean="0"/>
              <a:t>CCA Consulting Team</a:t>
            </a:r>
          </a:p>
          <a:p>
            <a:pPr marL="800100" lvl="1" indent="-342900">
              <a:buFont typeface="Arial" charset="0"/>
              <a:buChar char="•"/>
            </a:pPr>
            <a:r>
              <a:rPr lang="en-US" dirty="0" smtClean="0"/>
              <a:t>Tom Kelly, Seth Baruch, Shawn Marshall (Sequoia Foundation)</a:t>
            </a:r>
          </a:p>
          <a:p>
            <a:pPr marL="800100" lvl="1" indent="-342900">
              <a:buFont typeface="Arial" charset="0"/>
              <a:buChar char="•"/>
            </a:pPr>
            <a:endParaRPr lang="en-US" dirty="0" smtClean="0"/>
          </a:p>
          <a:p>
            <a:pPr marL="342900" indent="-342900">
              <a:buAutoNum type="arabicParenR"/>
            </a:pPr>
            <a:r>
              <a:rPr lang="en-US" sz="2000" b="1" dirty="0" smtClean="0"/>
              <a:t> Legal Team</a:t>
            </a:r>
          </a:p>
          <a:p>
            <a:pPr marL="800100" lvl="1" indent="-342900">
              <a:buFont typeface="Arial" charset="0"/>
              <a:buChar char="•"/>
            </a:pPr>
            <a:r>
              <a:rPr lang="en-US" dirty="0" smtClean="0"/>
              <a:t>Andrea Weddle (Alameda County Counsel)</a:t>
            </a:r>
          </a:p>
          <a:p>
            <a:pPr marL="800100" lvl="1" indent="-342900">
              <a:buFont typeface="Arial" charset="0"/>
              <a:buChar char="•"/>
            </a:pPr>
            <a:r>
              <a:rPr lang="en-US" dirty="0" smtClean="0"/>
              <a:t>Greg Stepanicich and Inder Khalsa (Richards Watson &amp; </a:t>
            </a:r>
            <a:r>
              <a:rPr lang="en-US" dirty="0" err="1" smtClean="0"/>
              <a:t>Gershon</a:t>
            </a:r>
            <a:r>
              <a:rPr lang="en-US" dirty="0" smtClean="0"/>
              <a:t>)</a:t>
            </a:r>
          </a:p>
          <a:p>
            <a:pPr marL="342900" indent="-342900">
              <a:buAutoNum type="arabicParenR"/>
            </a:pPr>
            <a:endParaRPr lang="en-US" sz="2000" dirty="0"/>
          </a:p>
          <a:p>
            <a:pPr marL="342900" indent="-342900">
              <a:buAutoNum type="arabicParenR"/>
            </a:pPr>
            <a:r>
              <a:rPr lang="en-US" sz="2000" b="1" dirty="0" smtClean="0"/>
              <a:t>Additional Consultant Support </a:t>
            </a:r>
            <a:r>
              <a:rPr lang="en-US" sz="1600" dirty="0" smtClean="0"/>
              <a:t>(Agenda Item 11)</a:t>
            </a:r>
          </a:p>
          <a:p>
            <a:pPr marL="800100" lvl="1" indent="-342900">
              <a:buFont typeface="Arial" charset="0"/>
              <a:buChar char="•"/>
            </a:pPr>
            <a:r>
              <a:rPr lang="en-US" dirty="0" smtClean="0"/>
              <a:t>Marketing and Community Outreach</a:t>
            </a:r>
          </a:p>
          <a:p>
            <a:pPr marL="800100" lvl="1" indent="-342900">
              <a:buFont typeface="Arial" charset="0"/>
              <a:buChar char="•"/>
            </a:pPr>
            <a:r>
              <a:rPr lang="en-US" dirty="0" smtClean="0"/>
              <a:t>Technical and Energy Services</a:t>
            </a:r>
          </a:p>
          <a:p>
            <a:pPr marL="800100" lvl="1" indent="-342900">
              <a:buFont typeface="Arial" charset="0"/>
              <a:buChar char="•"/>
            </a:pPr>
            <a:r>
              <a:rPr lang="en-US" dirty="0" smtClean="0"/>
              <a:t>Data Management, Call Center</a:t>
            </a:r>
          </a:p>
          <a:p>
            <a:pPr marL="342900" indent="-342900">
              <a:buAutoNum type="arabicParenR"/>
            </a:pPr>
            <a:endParaRPr lang="en-US" dirty="0"/>
          </a:p>
        </p:txBody>
      </p:sp>
    </p:spTree>
    <p:extLst>
      <p:ext uri="{BB962C8B-B14F-4D97-AF65-F5344CB8AC3E}">
        <p14:creationId xmlns:p14="http://schemas.microsoft.com/office/powerpoint/2010/main" xmlns="" val="1807697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516290" y="156368"/>
            <a:ext cx="2514600" cy="869191"/>
          </a:xfrm>
          <a:prstGeom prst="rect">
            <a:avLst/>
          </a:prstGeom>
        </p:spPr>
      </p:pic>
      <p:sp>
        <p:nvSpPr>
          <p:cNvPr id="8" name="Rectangle 7"/>
          <p:cNvSpPr/>
          <p:nvPr/>
        </p:nvSpPr>
        <p:spPr>
          <a:xfrm>
            <a:off x="150813" y="378826"/>
            <a:ext cx="5671489" cy="584775"/>
          </a:xfrm>
          <a:prstGeom prst="rect">
            <a:avLst/>
          </a:prstGeom>
        </p:spPr>
        <p:txBody>
          <a:bodyPr wrap="none">
            <a:spAutoFit/>
          </a:bodyPr>
          <a:lstStyle/>
          <a:p>
            <a:r>
              <a:rPr lang="en-US" sz="3200" dirty="0" smtClean="0">
                <a:solidFill>
                  <a:srgbClr val="246BB6"/>
                </a:solidFill>
              </a:rPr>
              <a:t>Item 10: Implementation Update</a:t>
            </a:r>
            <a:endParaRPr lang="en-US" sz="3200" dirty="0">
              <a:solidFill>
                <a:srgbClr val="246BB6"/>
              </a:solidFill>
            </a:endParaRPr>
          </a:p>
        </p:txBody>
      </p:sp>
      <p:sp>
        <p:nvSpPr>
          <p:cNvPr id="9" name="Rectangle 2"/>
          <p:cNvSpPr>
            <a:spLocks noChangeArrowheads="1"/>
          </p:cNvSpPr>
          <p:nvPr/>
        </p:nvSpPr>
        <p:spPr bwMode="auto">
          <a:xfrm>
            <a:off x="38720" y="1356814"/>
            <a:ext cx="8826210" cy="629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n-US" sz="2000" b="1" dirty="0" smtClean="0">
                <a:ea typeface="ヒラギノ角ゴ Pro W3" pitchFamily="84" charset="-128"/>
                <a:cs typeface="Arial" charset="0"/>
              </a:rPr>
              <a:t>Major Milestones Thus Far</a:t>
            </a:r>
            <a:r>
              <a:rPr lang="is-IS" sz="2000" b="1" dirty="0" smtClean="0">
                <a:ea typeface="ヒラギノ角ゴ Pro W3" pitchFamily="84" charset="-128"/>
                <a:cs typeface="Arial" charset="0"/>
              </a:rPr>
              <a:t>…</a:t>
            </a:r>
            <a:endParaRPr lang="en-US" sz="2000" b="1"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endParaRPr lang="en-US" sz="2000"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000" dirty="0" smtClean="0">
                <a:ea typeface="ヒラギノ角ゴ Pro W3" pitchFamily="84" charset="-128"/>
                <a:cs typeface="Arial" charset="0"/>
              </a:rPr>
              <a:t>In June 2014, the County BOS authorized $1.325 million to assess CCE in Alameda County. Another $2.4 million was approved in October 2016 to support program implementation and a ‘local </a:t>
            </a:r>
            <a:r>
              <a:rPr lang="en-US" sz="2000" dirty="0" err="1" smtClean="0">
                <a:ea typeface="ヒラギノ角ゴ Pro W3" pitchFamily="84" charset="-128"/>
                <a:cs typeface="Arial" charset="0"/>
              </a:rPr>
              <a:t>devt</a:t>
            </a:r>
            <a:r>
              <a:rPr lang="en-US" sz="2000" dirty="0" smtClean="0">
                <a:ea typeface="ヒラギノ角ゴ Pro W3" pitchFamily="84" charset="-128"/>
                <a:cs typeface="Arial" charset="0"/>
              </a:rPr>
              <a:t>. business plan’.</a:t>
            </a:r>
          </a:p>
          <a:p>
            <a:pPr marL="914400" lvl="1" indent="-457200">
              <a:lnSpc>
                <a:spcPct val="80000"/>
              </a:lnSpc>
              <a:buFont typeface="Wingdings" panose="05000000000000000000" pitchFamily="2" charset="2"/>
              <a:buChar char="Ø"/>
            </a:pPr>
            <a:endParaRPr lang="en-US" sz="2000"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000" dirty="0" smtClean="0">
                <a:ea typeface="ヒラギノ角ゴ Pro W3" pitchFamily="84" charset="-128"/>
                <a:cs typeface="Arial" charset="0"/>
              </a:rPr>
              <a:t>A 39-member Steering Committee met for 18 months to assist with developing program goals, completion of a technical study, and negotiating the JPA Agreement. The County and 11 of its cities passed the required CCE ordinance and JPA Agreement to move forward.                                                                                                            </a:t>
            </a:r>
          </a:p>
          <a:p>
            <a:pPr marL="914400" lvl="1" indent="-457200">
              <a:lnSpc>
                <a:spcPct val="80000"/>
              </a:lnSpc>
              <a:buFont typeface="Wingdings" panose="05000000000000000000" pitchFamily="2" charset="2"/>
              <a:buChar char="Ø"/>
            </a:pPr>
            <a:endParaRPr lang="en-US" sz="2000"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000" dirty="0" smtClean="0">
                <a:ea typeface="ヒラギノ角ゴ Pro W3" pitchFamily="84" charset="-128"/>
                <a:cs typeface="Arial" charset="0"/>
              </a:rPr>
              <a:t>The program has a name, logo, website and basic info brochure.  Much more to come w/r/t stakeholder and public outreach. </a:t>
            </a:r>
            <a:r>
              <a:rPr lang="en-US" sz="2000" dirty="0" smtClean="0">
                <a:ea typeface="ヒラギノ角ゴ Pro W3" pitchFamily="84" charset="-128"/>
                <a:cs typeface="Arial" charset="0"/>
                <a:hlinkClick r:id="rId4"/>
              </a:rPr>
              <a:t>www.ebce.org</a:t>
            </a:r>
            <a:endParaRPr lang="en-US" sz="2000" dirty="0" smtClean="0">
              <a:ea typeface="ヒラギノ角ゴ Pro W3" pitchFamily="84" charset="-128"/>
              <a:cs typeface="Arial" charset="0"/>
            </a:endParaRPr>
          </a:p>
          <a:p>
            <a:pPr marL="914400" lvl="1" indent="-457200">
              <a:lnSpc>
                <a:spcPct val="80000"/>
              </a:lnSpc>
              <a:buFont typeface="Wingdings" panose="05000000000000000000" pitchFamily="2" charset="2"/>
              <a:buChar char="Ø"/>
            </a:pPr>
            <a:endParaRPr lang="en-US" sz="2000" dirty="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000" dirty="0">
                <a:ea typeface="ヒラギノ角ゴ Pro W3" pitchFamily="84" charset="-128"/>
                <a:cs typeface="Arial" charset="0"/>
              </a:rPr>
              <a:t>Additional contract support in the areas of technical and energy services, marketing and outreach, and data management is underway.</a:t>
            </a:r>
          </a:p>
          <a:p>
            <a:pPr marL="914400" lvl="1" indent="-457200">
              <a:lnSpc>
                <a:spcPct val="80000"/>
              </a:lnSpc>
              <a:buFont typeface="Wingdings" panose="05000000000000000000" pitchFamily="2" charset="2"/>
              <a:buChar char="Ø"/>
            </a:pPr>
            <a:endParaRPr lang="en-US" sz="2000" dirty="0">
              <a:ea typeface="ヒラギノ角ゴ Pro W3" pitchFamily="84" charset="-128"/>
              <a:cs typeface="Arial" charset="0"/>
            </a:endParaRPr>
          </a:p>
          <a:p>
            <a:pPr marL="914400" lvl="1" indent="-457200">
              <a:lnSpc>
                <a:spcPct val="80000"/>
              </a:lnSpc>
              <a:buFont typeface="Wingdings" panose="05000000000000000000" pitchFamily="2" charset="2"/>
              <a:buChar char="Ø"/>
            </a:pPr>
            <a:r>
              <a:rPr lang="en-US" sz="2000" dirty="0">
                <a:ea typeface="ヒラギノ角ゴ Pro W3" pitchFamily="84" charset="-128"/>
                <a:cs typeface="Arial" charset="0"/>
              </a:rPr>
              <a:t>Bid solicitation for a ‘local development business plan’ is underway</a:t>
            </a:r>
            <a:r>
              <a:rPr lang="en-US" sz="2000" dirty="0" smtClean="0">
                <a:ea typeface="ヒラギノ角ゴ Pro W3" pitchFamily="84" charset="-128"/>
                <a:cs typeface="Arial" charset="0"/>
              </a:rPr>
              <a:t>.</a:t>
            </a:r>
          </a:p>
          <a:p>
            <a:pPr marL="914400" lvl="1" indent="-457200">
              <a:lnSpc>
                <a:spcPct val="80000"/>
              </a:lnSpc>
              <a:buFont typeface="Wingdings" panose="05000000000000000000" pitchFamily="2" charset="2"/>
              <a:buChar char="Ø"/>
            </a:pPr>
            <a:endParaRPr lang="en-US" sz="2000" dirty="0" smtClean="0">
              <a:ea typeface="ヒラギノ角ゴ Pro W3" pitchFamily="84" charset="-128"/>
              <a:cs typeface="Arial" charset="0"/>
            </a:endParaRPr>
          </a:p>
          <a:p>
            <a:pPr lvl="1" eaLnBrk="1" hangingPunct="1">
              <a:lnSpc>
                <a:spcPct val="80000"/>
              </a:lnSpc>
            </a:pPr>
            <a:endParaRPr lang="en-US" sz="2800" dirty="0">
              <a:ea typeface="ヒラギノ角ゴ Pro W3" pitchFamily="84" charset="-128"/>
              <a:cs typeface="Arial" charset="0"/>
            </a:endParaRPr>
          </a:p>
          <a:p>
            <a:pPr lvl="1" eaLnBrk="1" hangingPunct="1">
              <a:lnSpc>
                <a:spcPct val="80000"/>
              </a:lnSpc>
            </a:pPr>
            <a:endParaRPr lang="en-US" sz="2400" b="1" dirty="0" smtClean="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endParaRPr lang="en-US" sz="2400" b="1" dirty="0">
              <a:ea typeface="ヒラギノ角ゴ Pro W3" pitchFamily="84" charset="-128"/>
              <a:cs typeface="Arial" charset="0"/>
            </a:endParaRPr>
          </a:p>
          <a:p>
            <a:pPr lvl="1" eaLnBrk="1" hangingPunct="1">
              <a:lnSpc>
                <a:spcPct val="80000"/>
              </a:lnSpc>
            </a:pPr>
            <a:r>
              <a:rPr lang="en-US" sz="2400" b="1" dirty="0" smtClean="0">
                <a:ea typeface="ヒラギノ角ゴ Pro W3" pitchFamily="84" charset="-128"/>
                <a:cs typeface="Arial" charset="0"/>
              </a:rPr>
              <a:t>	</a:t>
            </a:r>
            <a:endParaRPr lang="en-US" sz="2400" b="1" dirty="0">
              <a:latin typeface="+mj-lt"/>
              <a:ea typeface="ヒラギノ角ゴ Pro W3" pitchFamily="84" charset="-128"/>
              <a:cs typeface="Arial" charset="0"/>
            </a:endParaRPr>
          </a:p>
        </p:txBody>
      </p:sp>
    </p:spTree>
    <p:extLst>
      <p:ext uri="{BB962C8B-B14F-4D97-AF65-F5344CB8AC3E}">
        <p14:creationId xmlns:p14="http://schemas.microsoft.com/office/powerpoint/2010/main" xmlns="" val="425130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 Implementation Update</a:t>
            </a:r>
            <a:endParaRPr lang="en-US" sz="3200" dirty="0">
              <a:solidFill>
                <a:srgbClr val="246BB6"/>
              </a:solidFill>
            </a:endParaRPr>
          </a:p>
        </p:txBody>
      </p:sp>
      <p:sp>
        <p:nvSpPr>
          <p:cNvPr id="9" name="Content Placeholder 2"/>
          <p:cNvSpPr>
            <a:spLocks noGrp="1"/>
          </p:cNvSpPr>
          <p:nvPr>
            <p:ph idx="1"/>
          </p:nvPr>
        </p:nvSpPr>
        <p:spPr>
          <a:xfrm>
            <a:off x="104642" y="1351495"/>
            <a:ext cx="8917781" cy="4973105"/>
          </a:xfrm>
        </p:spPr>
        <p:txBody>
          <a:bodyPr>
            <a:normAutofit/>
          </a:bodyPr>
          <a:lstStyle/>
          <a:p>
            <a:pPr marL="0" indent="0">
              <a:buNone/>
            </a:pPr>
            <a:r>
              <a:rPr lang="en-US" sz="2000" b="1" dirty="0" smtClean="0"/>
              <a:t>EBCE Program Goals:</a:t>
            </a:r>
          </a:p>
          <a:p>
            <a:pPr marL="0" indent="0">
              <a:buNone/>
            </a:pPr>
            <a:endParaRPr lang="en-US" sz="2000" dirty="0" smtClean="0"/>
          </a:p>
          <a:p>
            <a:pPr marL="514350" lvl="0" indent="-514350">
              <a:buAutoNum type="alphaLcPeriod"/>
            </a:pPr>
            <a:r>
              <a:rPr lang="en-US" sz="2000" dirty="0" smtClean="0"/>
              <a:t>Provide </a:t>
            </a:r>
            <a:r>
              <a:rPr lang="en-US" sz="2000" dirty="0"/>
              <a:t>electricity rates that are lower or competitive with those offered by PG&amp;E for similar </a:t>
            </a:r>
            <a:r>
              <a:rPr lang="en-US" sz="2000" dirty="0" smtClean="0"/>
              <a:t>products;</a:t>
            </a:r>
          </a:p>
          <a:p>
            <a:pPr marL="514350" lvl="0" indent="-514350">
              <a:buAutoNum type="alphaLcPeriod"/>
            </a:pPr>
            <a:r>
              <a:rPr lang="en-US" sz="2000" dirty="0" smtClean="0"/>
              <a:t>Offer </a:t>
            </a:r>
            <a:r>
              <a:rPr lang="en-US" sz="2000" dirty="0"/>
              <a:t>differentiated energy options (e.g. 33% or 50% qualified renewable) for default service, and a 100% renewable content option in which customers may “opt-up” and voluntarily </a:t>
            </a:r>
            <a:r>
              <a:rPr lang="en-US" sz="2000" dirty="0" smtClean="0"/>
              <a:t>participate;</a:t>
            </a:r>
          </a:p>
          <a:p>
            <a:pPr marL="514350" lvl="0" indent="-514350">
              <a:buAutoNum type="alphaLcPeriod"/>
            </a:pPr>
            <a:r>
              <a:rPr lang="en-US" sz="2000" dirty="0" smtClean="0"/>
              <a:t>Develop </a:t>
            </a:r>
            <a:r>
              <a:rPr lang="en-US" sz="2000" dirty="0"/>
              <a:t>an electric supply portfolio with a lower greenhouse gas (GHG) intensity than PG&amp;E, and one that supports the achievement of the parties’ greenhouse gas reduction goals and the comparable goals of all participating </a:t>
            </a:r>
            <a:r>
              <a:rPr lang="en-US" sz="2000" dirty="0" smtClean="0"/>
              <a:t>jurisdictions;</a:t>
            </a:r>
          </a:p>
          <a:p>
            <a:pPr marL="514350" lvl="0" indent="-514350">
              <a:buAutoNum type="alphaLcPeriod"/>
            </a:pPr>
            <a:r>
              <a:rPr lang="en-US" sz="2000" dirty="0" smtClean="0"/>
              <a:t>Establish </a:t>
            </a:r>
            <a:r>
              <a:rPr lang="en-US" sz="2000" dirty="0"/>
              <a:t>an energy portfolio that prioritizes the use and development of local renewable resources and minimizes the use of unbundled renewable energy </a:t>
            </a:r>
            <a:r>
              <a:rPr lang="en-US" sz="2000" dirty="0" smtClean="0"/>
              <a:t>credits;</a:t>
            </a:r>
          </a:p>
          <a:p>
            <a:pPr marL="400050" lvl="1" indent="0">
              <a:buNone/>
            </a:pPr>
            <a:endParaRPr lang="en-US" dirty="0"/>
          </a:p>
        </p:txBody>
      </p:sp>
    </p:spTree>
    <p:extLst>
      <p:ext uri="{BB962C8B-B14F-4D97-AF65-F5344CB8AC3E}">
        <p14:creationId xmlns:p14="http://schemas.microsoft.com/office/powerpoint/2010/main" xmlns="" val="1986891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 Implementation Update</a:t>
            </a:r>
            <a:endParaRPr lang="en-US" sz="3200" dirty="0">
              <a:solidFill>
                <a:srgbClr val="246BB6"/>
              </a:solidFill>
            </a:endParaRPr>
          </a:p>
        </p:txBody>
      </p:sp>
      <p:sp>
        <p:nvSpPr>
          <p:cNvPr id="9" name="Content Placeholder 2"/>
          <p:cNvSpPr>
            <a:spLocks noGrp="1"/>
          </p:cNvSpPr>
          <p:nvPr>
            <p:ph idx="1"/>
          </p:nvPr>
        </p:nvSpPr>
        <p:spPr>
          <a:xfrm>
            <a:off x="113109" y="1347453"/>
            <a:ext cx="8917781" cy="4977147"/>
          </a:xfrm>
        </p:spPr>
        <p:txBody>
          <a:bodyPr>
            <a:normAutofit lnSpcReduction="10000"/>
          </a:bodyPr>
          <a:lstStyle/>
          <a:p>
            <a:pPr marL="0" indent="0">
              <a:buNone/>
            </a:pPr>
            <a:r>
              <a:rPr lang="en-US" sz="2200" b="1" dirty="0"/>
              <a:t>EBCE Program </a:t>
            </a:r>
            <a:r>
              <a:rPr lang="en-US" sz="2200" b="1" dirty="0" smtClean="0"/>
              <a:t>Goals (continued):</a:t>
            </a:r>
          </a:p>
          <a:p>
            <a:pPr marL="0" indent="0">
              <a:buNone/>
            </a:pPr>
            <a:endParaRPr lang="en-US" sz="2200" b="1" dirty="0" smtClean="0"/>
          </a:p>
          <a:p>
            <a:pPr marL="742950" indent="-742950">
              <a:buAutoNum type="alphaLcPeriod" startAt="5"/>
            </a:pPr>
            <a:r>
              <a:rPr lang="en-US" sz="2200" dirty="0" smtClean="0"/>
              <a:t>Promote </a:t>
            </a:r>
            <a:r>
              <a:rPr lang="en-US" sz="2200" dirty="0"/>
              <a:t>an energy portfolio that incorporates energy efficiency and demand response programs and has aggressive reduced consumption goals</a:t>
            </a:r>
            <a:r>
              <a:rPr lang="en-US" sz="2200" dirty="0" smtClean="0"/>
              <a:t>;</a:t>
            </a:r>
          </a:p>
          <a:p>
            <a:pPr marL="742950" indent="-742950">
              <a:buAutoNum type="alphaLcPeriod" startAt="5"/>
            </a:pPr>
            <a:r>
              <a:rPr lang="en-US" sz="2200" dirty="0" smtClean="0"/>
              <a:t>(</a:t>
            </a:r>
            <a:r>
              <a:rPr lang="en-US" sz="2200" dirty="0"/>
              <a:t>Demonstrate quantifiable economic benefits to the region (e.g. union and prevailing wage jobs, local workforce development, new energy programs, and increased local energy investments</a:t>
            </a:r>
            <a:r>
              <a:rPr lang="en-US" sz="2200" dirty="0" smtClean="0"/>
              <a:t>);</a:t>
            </a:r>
          </a:p>
          <a:p>
            <a:pPr marL="742950" indent="-742950">
              <a:buAutoNum type="alphaLcPeriod" startAt="5"/>
            </a:pPr>
            <a:r>
              <a:rPr lang="en-US" sz="2200" dirty="0" smtClean="0"/>
              <a:t>Recognize </a:t>
            </a:r>
            <a:r>
              <a:rPr lang="en-US" sz="2200" dirty="0"/>
              <a:t>the value of workers in existing jobs that support the energy infrastructure of Alameda County and Northern California.  The Authority, as a leader in the shift to a clean energy, commits to ensuring it will take steps to minimize any adverse impacts to these workers to ensure a “just transition” to the new clean energy </a:t>
            </a:r>
            <a:r>
              <a:rPr lang="en-US" sz="2200" dirty="0" smtClean="0"/>
              <a:t>economy;</a:t>
            </a:r>
          </a:p>
          <a:p>
            <a:pPr marL="400050" lvl="1" indent="0">
              <a:buNone/>
            </a:pPr>
            <a:r>
              <a:rPr lang="en-US" sz="2000" dirty="0"/>
              <a:t> </a:t>
            </a:r>
          </a:p>
        </p:txBody>
      </p:sp>
    </p:spTree>
    <p:extLst>
      <p:ext uri="{BB962C8B-B14F-4D97-AF65-F5344CB8AC3E}">
        <p14:creationId xmlns:p14="http://schemas.microsoft.com/office/powerpoint/2010/main" xmlns="" val="180769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 Implementation Update</a:t>
            </a:r>
            <a:endParaRPr lang="en-US" sz="3200" dirty="0">
              <a:solidFill>
                <a:srgbClr val="246BB6"/>
              </a:solidFill>
            </a:endParaRPr>
          </a:p>
        </p:txBody>
      </p:sp>
      <p:sp>
        <p:nvSpPr>
          <p:cNvPr id="9" name="Content Placeholder 2"/>
          <p:cNvSpPr>
            <a:spLocks noGrp="1"/>
          </p:cNvSpPr>
          <p:nvPr>
            <p:ph idx="1"/>
          </p:nvPr>
        </p:nvSpPr>
        <p:spPr>
          <a:xfrm>
            <a:off x="113109" y="1347453"/>
            <a:ext cx="8917781" cy="4977147"/>
          </a:xfrm>
        </p:spPr>
        <p:txBody>
          <a:bodyPr>
            <a:normAutofit fontScale="92500" lnSpcReduction="20000"/>
          </a:bodyPr>
          <a:lstStyle/>
          <a:p>
            <a:pPr marL="0" indent="0">
              <a:buNone/>
            </a:pPr>
            <a:r>
              <a:rPr lang="en-US" sz="2200" b="1" dirty="0"/>
              <a:t>EBCE Program </a:t>
            </a:r>
            <a:r>
              <a:rPr lang="en-US" sz="2200" b="1" dirty="0" smtClean="0"/>
              <a:t>Goals (continued):</a:t>
            </a:r>
          </a:p>
          <a:p>
            <a:pPr marL="0" indent="0">
              <a:buNone/>
            </a:pPr>
            <a:endParaRPr lang="en-US" sz="2200" b="1" dirty="0" smtClean="0"/>
          </a:p>
          <a:p>
            <a:pPr lvl="0">
              <a:buAutoNum type="alphaLcPeriod" startAt="8"/>
            </a:pPr>
            <a:r>
              <a:rPr lang="en-US" sz="2200" dirty="0" smtClean="0"/>
              <a:t>Deliver </a:t>
            </a:r>
            <a:r>
              <a:rPr lang="en-US" sz="2200" dirty="0"/>
              <a:t>clean energy programs and projects using a stable, skilled workforce through such mechanisms as project labor agreements, or other workforce programs that are cost effective, designed to avoid work stoppages, and ensure quality; </a:t>
            </a:r>
          </a:p>
          <a:p>
            <a:pPr lvl="0">
              <a:buAutoNum type="alphaLcPeriod" startAt="8"/>
            </a:pPr>
            <a:r>
              <a:rPr lang="en-US" sz="2200" dirty="0" smtClean="0"/>
              <a:t>Promote </a:t>
            </a:r>
            <a:r>
              <a:rPr lang="en-US" sz="2200" dirty="0"/>
              <a:t>personal and community ownership of renewable resources, spurring equitable economic development and increased resilience, especially in low income </a:t>
            </a:r>
            <a:r>
              <a:rPr lang="en-US" sz="2200" dirty="0" smtClean="0"/>
              <a:t>communities;</a:t>
            </a:r>
          </a:p>
          <a:p>
            <a:pPr lvl="0">
              <a:buAutoNum type="alphaLcPeriod" startAt="8"/>
            </a:pPr>
            <a:r>
              <a:rPr lang="en-US" sz="2200" dirty="0" smtClean="0"/>
              <a:t>Provide </a:t>
            </a:r>
            <a:r>
              <a:rPr lang="en-US" sz="2200" dirty="0"/>
              <a:t>and manage lower cost energy supplies in a manner that provides cost savings to low-income households and promotes public health in areas impacted by energy production; and </a:t>
            </a:r>
            <a:endParaRPr lang="en-US" sz="2200" dirty="0" smtClean="0"/>
          </a:p>
          <a:p>
            <a:pPr lvl="0">
              <a:buAutoNum type="alphaLcPeriod" startAt="8"/>
            </a:pPr>
            <a:r>
              <a:rPr lang="en-US" sz="2200" dirty="0" smtClean="0"/>
              <a:t>Create </a:t>
            </a:r>
            <a:r>
              <a:rPr lang="en-US" sz="2200" dirty="0"/>
              <a:t>an administering agency that is financially sustainable, responsive to regional priorities, well managed, and a leader in fair and equitable treatment of employees through adopting appropriate best practices employment policies, including, but not limited to, promoting efficient consideration of petitions to unionize, and providing appropriate wages and benefits</a:t>
            </a:r>
            <a:r>
              <a:rPr lang="en-US" sz="2200" dirty="0" smtClean="0"/>
              <a:t>.</a:t>
            </a:r>
            <a:endParaRPr lang="en-US" sz="2000" dirty="0"/>
          </a:p>
          <a:p>
            <a:pPr marL="400050" lvl="1" indent="0">
              <a:buNone/>
            </a:pPr>
            <a:r>
              <a:rPr lang="en-US" sz="2000" dirty="0"/>
              <a:t> </a:t>
            </a:r>
          </a:p>
        </p:txBody>
      </p:sp>
    </p:spTree>
    <p:extLst>
      <p:ext uri="{BB962C8B-B14F-4D97-AF65-F5344CB8AC3E}">
        <p14:creationId xmlns:p14="http://schemas.microsoft.com/office/powerpoint/2010/main" xmlns="" val="391955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000" y="1208555"/>
            <a:ext cx="43180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 </a:t>
            </a:r>
            <a:r>
              <a:rPr lang="en-US" sz="2000" b="1" dirty="0"/>
              <a:t>1</a:t>
            </a:r>
            <a:r>
              <a:rPr lang="en-US" sz="2000" b="1" dirty="0" smtClean="0"/>
              <a:t>:</a:t>
            </a:r>
            <a:br>
              <a:rPr lang="en-US" sz="2000" b="1" dirty="0" smtClean="0"/>
            </a:br>
            <a:r>
              <a:rPr lang="en-US" sz="2000" b="1" dirty="0" smtClean="0"/>
              <a:t>Initial Planning and Tech Study</a:t>
            </a:r>
            <a:endParaRPr lang="en-US" sz="2000" b="1" dirty="0"/>
          </a:p>
        </p:txBody>
      </p:sp>
      <p:sp>
        <p:nvSpPr>
          <p:cNvPr id="7" name="Rounded Rectangle 6"/>
          <p:cNvSpPr/>
          <p:nvPr/>
        </p:nvSpPr>
        <p:spPr>
          <a:xfrm>
            <a:off x="4671200" y="1208555"/>
            <a:ext cx="4318000" cy="725424"/>
          </a:xfrm>
          <a:prstGeom prst="roundRect">
            <a:avLst/>
          </a:prstGeom>
          <a:solidFill>
            <a:schemeClr val="accent5">
              <a:lumMod val="50000"/>
            </a:schemeClr>
          </a:solidFill>
          <a:ln>
            <a:solidFill>
              <a:srgbClr val="80B83C"/>
            </a:solid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t>Phases 2-3: </a:t>
            </a:r>
            <a:br>
              <a:rPr lang="en-US" sz="2000" b="1" dirty="0" smtClean="0"/>
            </a:br>
            <a:r>
              <a:rPr lang="en-US" sz="2000" b="1" dirty="0" smtClean="0"/>
              <a:t>Program Implementation and Launch</a:t>
            </a:r>
            <a:endParaRPr lang="en-US" sz="2000" b="1" dirty="0"/>
          </a:p>
        </p:txBody>
      </p:sp>
      <p:sp>
        <p:nvSpPr>
          <p:cNvPr id="8" name="Round Diagonal Corner Rectangle 7"/>
          <p:cNvSpPr/>
          <p:nvPr/>
        </p:nvSpPr>
        <p:spPr>
          <a:xfrm>
            <a:off x="150000" y="2011004"/>
            <a:ext cx="2057400" cy="3010190"/>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spcAft>
                <a:spcPts val="400"/>
              </a:spcAft>
              <a:buFont typeface="Wingdings" panose="05000000000000000000" pitchFamily="2" charset="2"/>
              <a:buChar char="ü"/>
            </a:pPr>
            <a:r>
              <a:rPr lang="en-US" sz="1300" dirty="0" smtClean="0">
                <a:solidFill>
                  <a:schemeClr val="tx1"/>
                </a:solidFill>
                <a:latin typeface="Arial" charset="0"/>
              </a:rPr>
              <a:t>Initial BOS funds allocated in June 2014</a:t>
            </a:r>
            <a:endParaRPr lang="en-US" sz="1300" dirty="0">
              <a:solidFill>
                <a:schemeClr val="tx1"/>
              </a:solidFill>
              <a:latin typeface="Arial" charset="0"/>
            </a:endParaRPr>
          </a:p>
          <a:p>
            <a:pPr marL="285750" lvl="0" indent="-285750">
              <a:spcAft>
                <a:spcPts val="400"/>
              </a:spcAft>
              <a:buFont typeface="Wingdings" panose="05000000000000000000" pitchFamily="2" charset="2"/>
              <a:buChar char="ü"/>
            </a:pPr>
            <a:r>
              <a:rPr lang="en-US" sz="1300" dirty="0" smtClean="0">
                <a:solidFill>
                  <a:schemeClr val="tx1"/>
                </a:solidFill>
                <a:latin typeface="Arial" charset="0"/>
              </a:rPr>
              <a:t>City Load data approvals/request to PG&amp;E </a:t>
            </a:r>
          </a:p>
          <a:p>
            <a:pPr marL="285750" lvl="0" indent="-285750">
              <a:spcAft>
                <a:spcPts val="400"/>
              </a:spcAft>
              <a:buFont typeface="Wingdings" panose="05000000000000000000" pitchFamily="2" charset="2"/>
              <a:buChar char="ü"/>
            </a:pPr>
            <a:r>
              <a:rPr lang="en-US" sz="1300" dirty="0" smtClean="0">
                <a:solidFill>
                  <a:schemeClr val="tx1"/>
                </a:solidFill>
                <a:latin typeface="Arial" charset="0"/>
              </a:rPr>
              <a:t>Steering Committee (SC) formed; met monthly</a:t>
            </a:r>
          </a:p>
          <a:p>
            <a:pPr marL="285750" lvl="0" indent="-285750">
              <a:spcAft>
                <a:spcPts val="400"/>
              </a:spcAft>
              <a:buFont typeface="Wingdings" panose="05000000000000000000" pitchFamily="2" charset="2"/>
              <a:buChar char="ü"/>
            </a:pPr>
            <a:r>
              <a:rPr lang="en-US" sz="1300" dirty="0" smtClean="0">
                <a:solidFill>
                  <a:schemeClr val="tx1"/>
                </a:solidFill>
                <a:latin typeface="Arial" charset="0"/>
              </a:rPr>
              <a:t>County webpage and stakeholder database </a:t>
            </a:r>
            <a:r>
              <a:rPr lang="en-US" sz="1300" dirty="0" err="1" smtClean="0">
                <a:solidFill>
                  <a:schemeClr val="tx1"/>
                </a:solidFill>
                <a:latin typeface="Arial" charset="0"/>
              </a:rPr>
              <a:t>devt</a:t>
            </a:r>
            <a:r>
              <a:rPr lang="en-US" sz="1300" dirty="0" smtClean="0">
                <a:solidFill>
                  <a:schemeClr val="tx1"/>
                </a:solidFill>
                <a:latin typeface="Arial" charset="0"/>
              </a:rPr>
              <a:t>.</a:t>
            </a:r>
            <a:endParaRPr lang="en-US" sz="1300" dirty="0">
              <a:solidFill>
                <a:schemeClr val="tx1"/>
              </a:solidFill>
            </a:endParaRPr>
          </a:p>
        </p:txBody>
      </p:sp>
      <p:sp>
        <p:nvSpPr>
          <p:cNvPr id="9" name="Round Diagonal Corner Rectangle 8"/>
          <p:cNvSpPr/>
          <p:nvPr/>
        </p:nvSpPr>
        <p:spPr>
          <a:xfrm>
            <a:off x="2410600" y="2028588"/>
            <a:ext cx="2057400" cy="2986447"/>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lvl="0" indent="-285750">
              <a:spcAft>
                <a:spcPts val="400"/>
              </a:spcAft>
              <a:buFont typeface="Wingdings" panose="05000000000000000000" pitchFamily="2" charset="2"/>
              <a:buChar char="ü"/>
            </a:pPr>
            <a:r>
              <a:rPr lang="en-US" sz="1400" dirty="0" smtClean="0">
                <a:solidFill>
                  <a:schemeClr val="tx1"/>
                </a:solidFill>
                <a:latin typeface="Arial" charset="0"/>
              </a:rPr>
              <a:t>RFP issued and Tech Study completed </a:t>
            </a:r>
          </a:p>
          <a:p>
            <a:pPr marL="285750" lvl="0" indent="-285750">
              <a:spcAft>
                <a:spcPts val="400"/>
              </a:spcAft>
              <a:buFont typeface="Wingdings" panose="05000000000000000000" pitchFamily="2" charset="2"/>
              <a:buChar char="ü"/>
            </a:pPr>
            <a:r>
              <a:rPr lang="en-US" sz="1400" dirty="0">
                <a:solidFill>
                  <a:schemeClr val="tx1"/>
                </a:solidFill>
                <a:latin typeface="Arial" charset="0"/>
              </a:rPr>
              <a:t>S</a:t>
            </a:r>
            <a:r>
              <a:rPr lang="en-US" sz="1400" dirty="0" smtClean="0">
                <a:solidFill>
                  <a:schemeClr val="tx1"/>
                </a:solidFill>
                <a:latin typeface="Arial" charset="0"/>
              </a:rPr>
              <a:t>takeholder and City mtgs. </a:t>
            </a:r>
          </a:p>
          <a:p>
            <a:pPr marL="285750" lvl="0" indent="-285750">
              <a:spcAft>
                <a:spcPts val="400"/>
              </a:spcAft>
              <a:buFont typeface="Wingdings" charset="2"/>
              <a:buChar char="ü"/>
            </a:pPr>
            <a:r>
              <a:rPr lang="en-US" sz="1400" dirty="0" smtClean="0">
                <a:solidFill>
                  <a:schemeClr val="tx1"/>
                </a:solidFill>
                <a:latin typeface="Arial" charset="0"/>
              </a:rPr>
              <a:t>JPA Agreement and CCE ordinance drafted</a:t>
            </a:r>
          </a:p>
          <a:p>
            <a:pPr marL="285750" lvl="0" indent="-285750">
              <a:spcAft>
                <a:spcPts val="400"/>
              </a:spcAft>
              <a:buFont typeface="Wingdings" charset="2"/>
              <a:buChar char="ü"/>
            </a:pPr>
            <a:r>
              <a:rPr lang="en-US" sz="1400" dirty="0" smtClean="0">
                <a:solidFill>
                  <a:schemeClr val="tx1"/>
                </a:solidFill>
                <a:latin typeface="Arial" charset="0"/>
              </a:rPr>
              <a:t>County/City ordinances and funding approval</a:t>
            </a:r>
          </a:p>
          <a:p>
            <a:pPr marL="119063" lvl="0" indent="-119063">
              <a:spcAft>
                <a:spcPts val="400"/>
              </a:spcAft>
              <a:buFont typeface="Arial" panose="020B0604020202020204" pitchFamily="34" charset="0"/>
              <a:buChar char="•"/>
            </a:pPr>
            <a:endParaRPr lang="en-US" sz="1400" dirty="0">
              <a:solidFill>
                <a:schemeClr val="tx1"/>
              </a:solidFill>
              <a:latin typeface="Arial" charset="0"/>
            </a:endParaRPr>
          </a:p>
          <a:p>
            <a:endParaRPr lang="en-US" sz="1400" dirty="0"/>
          </a:p>
        </p:txBody>
      </p:sp>
      <p:sp>
        <p:nvSpPr>
          <p:cNvPr id="10" name="Round Diagonal Corner Rectangle 9"/>
          <p:cNvSpPr/>
          <p:nvPr/>
        </p:nvSpPr>
        <p:spPr>
          <a:xfrm>
            <a:off x="4671200" y="1930065"/>
            <a:ext cx="2110600" cy="3072115"/>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9063" lvl="0" indent="-119063">
              <a:spcAft>
                <a:spcPts val="400"/>
              </a:spcAft>
              <a:buFont typeface="Arial" panose="020B0604020202020204" pitchFamily="34" charset="0"/>
              <a:buChar char="•"/>
            </a:pPr>
            <a:r>
              <a:rPr lang="en-US" sz="1300" dirty="0" smtClean="0">
                <a:solidFill>
                  <a:schemeClr val="tx1"/>
                </a:solidFill>
                <a:latin typeface="Arial" charset="0"/>
              </a:rPr>
              <a:t>JPA Agency forms</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Technical, marketing and data mgmt. contracts</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Expanded website and community outreach</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Executive Search</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Implementation Plan submitted to CPUC</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Local </a:t>
            </a:r>
            <a:r>
              <a:rPr lang="en-US" sz="1300" dirty="0" err="1" smtClean="0">
                <a:solidFill>
                  <a:schemeClr val="tx1"/>
                </a:solidFill>
                <a:latin typeface="Arial" charset="0"/>
              </a:rPr>
              <a:t>Devt</a:t>
            </a:r>
            <a:r>
              <a:rPr lang="en-US" sz="1300" dirty="0" smtClean="0">
                <a:solidFill>
                  <a:schemeClr val="tx1"/>
                </a:solidFill>
                <a:latin typeface="Arial" charset="0"/>
              </a:rPr>
              <a:t> Biz plan underway</a:t>
            </a:r>
          </a:p>
          <a:p>
            <a:pPr marL="119063" lvl="0" indent="-119063">
              <a:spcAft>
                <a:spcPts val="400"/>
              </a:spcAft>
              <a:buFont typeface="Arial" panose="020B0604020202020204" pitchFamily="34" charset="0"/>
              <a:buChar char="•"/>
            </a:pPr>
            <a:r>
              <a:rPr lang="en-US" sz="1300" dirty="0" smtClean="0">
                <a:solidFill>
                  <a:schemeClr val="tx1"/>
                </a:solidFill>
                <a:latin typeface="Arial" charset="0"/>
              </a:rPr>
              <a:t>Agency banking and credit</a:t>
            </a:r>
          </a:p>
          <a:p>
            <a:endParaRPr lang="en-US" sz="1400" dirty="0"/>
          </a:p>
        </p:txBody>
      </p:sp>
      <p:sp>
        <p:nvSpPr>
          <p:cNvPr id="11" name="Round Diagonal Corner Rectangle 10"/>
          <p:cNvSpPr/>
          <p:nvPr/>
        </p:nvSpPr>
        <p:spPr>
          <a:xfrm>
            <a:off x="6858000" y="2011003"/>
            <a:ext cx="2131200" cy="2991177"/>
          </a:xfrm>
          <a:prstGeom prst="round2Diag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spcAft>
                <a:spcPts val="400"/>
              </a:spcAft>
            </a:pPr>
            <a:r>
              <a:rPr lang="en-US" sz="1400" dirty="0" smtClean="0">
                <a:solidFill>
                  <a:schemeClr val="tx1"/>
                </a:solidFill>
                <a:latin typeface="Arial" charset="0"/>
              </a:rPr>
              <a:t>•    </a:t>
            </a:r>
            <a:r>
              <a:rPr lang="en-US" sz="1300" dirty="0" smtClean="0">
                <a:solidFill>
                  <a:schemeClr val="tx1"/>
                </a:solidFill>
                <a:latin typeface="Arial" charset="0"/>
              </a:rPr>
              <a:t>Agency staffing et al       </a:t>
            </a:r>
          </a:p>
          <a:p>
            <a:pPr marL="285750" lvl="0" indent="-285750">
              <a:spcAft>
                <a:spcPts val="400"/>
              </a:spcAft>
              <a:buFont typeface="Arial" charset="0"/>
              <a:buChar char="•"/>
            </a:pPr>
            <a:r>
              <a:rPr lang="en-US" sz="1300" dirty="0" smtClean="0">
                <a:solidFill>
                  <a:schemeClr val="tx1"/>
                </a:solidFill>
                <a:latin typeface="Arial" charset="0"/>
              </a:rPr>
              <a:t>Marketing/outreach</a:t>
            </a:r>
          </a:p>
          <a:p>
            <a:pPr marL="285750" lvl="0" indent="-285750">
              <a:spcAft>
                <a:spcPts val="400"/>
              </a:spcAft>
              <a:buFont typeface="Arial" charset="0"/>
              <a:buChar char="•"/>
            </a:pPr>
            <a:r>
              <a:rPr lang="en-US" sz="1300" dirty="0" smtClean="0">
                <a:solidFill>
                  <a:schemeClr val="tx1"/>
                </a:solidFill>
                <a:latin typeface="Arial" charset="0"/>
              </a:rPr>
              <a:t>Energy supply RFP &amp; power contract(s) </a:t>
            </a:r>
            <a:endParaRPr lang="en-US" sz="1300" dirty="0">
              <a:solidFill>
                <a:schemeClr val="tx1"/>
              </a:solidFill>
              <a:latin typeface="Arial" charset="0"/>
            </a:endParaRPr>
          </a:p>
          <a:p>
            <a:pPr marL="285750" lvl="0" indent="-285750">
              <a:spcAft>
                <a:spcPts val="400"/>
              </a:spcAft>
              <a:buFont typeface="Arial" charset="0"/>
              <a:buChar char="•"/>
            </a:pPr>
            <a:r>
              <a:rPr lang="en-US" sz="1300" dirty="0" smtClean="0">
                <a:solidFill>
                  <a:schemeClr val="tx1"/>
                </a:solidFill>
                <a:latin typeface="Arial" charset="0"/>
              </a:rPr>
              <a:t>Call center live; customer opt-out notices </a:t>
            </a:r>
          </a:p>
          <a:p>
            <a:pPr marL="285750" lvl="0" indent="-285750">
              <a:spcAft>
                <a:spcPts val="400"/>
              </a:spcAft>
              <a:buFont typeface="Arial" charset="0"/>
              <a:buChar char="•"/>
            </a:pPr>
            <a:r>
              <a:rPr lang="en-US" sz="1300" dirty="0" smtClean="0">
                <a:solidFill>
                  <a:schemeClr val="tx1"/>
                </a:solidFill>
                <a:latin typeface="Arial" charset="0"/>
              </a:rPr>
              <a:t>Utility bond and service agreement</a:t>
            </a:r>
          </a:p>
          <a:p>
            <a:pPr marL="285750" lvl="0" indent="-285750">
              <a:spcAft>
                <a:spcPts val="400"/>
              </a:spcAft>
              <a:buFont typeface="Arial" charset="0"/>
              <a:buChar char="•"/>
            </a:pPr>
            <a:r>
              <a:rPr lang="en-US" sz="1300" dirty="0" smtClean="0">
                <a:solidFill>
                  <a:schemeClr val="tx1"/>
                </a:solidFill>
                <a:latin typeface="Arial" charset="0"/>
              </a:rPr>
              <a:t>Phase 1 Launch </a:t>
            </a:r>
          </a:p>
          <a:p>
            <a:pPr marL="285750" lvl="0" indent="-285750">
              <a:spcAft>
                <a:spcPts val="400"/>
              </a:spcAft>
              <a:buFont typeface="Arial" charset="0"/>
              <a:buChar char="•"/>
            </a:pPr>
            <a:r>
              <a:rPr lang="en-US" sz="1300" dirty="0" smtClean="0">
                <a:solidFill>
                  <a:schemeClr val="tx1"/>
                </a:solidFill>
                <a:latin typeface="Arial" charset="0"/>
              </a:rPr>
              <a:t>Complimentary energy programs</a:t>
            </a:r>
          </a:p>
          <a:p>
            <a:pPr marL="119063" lvl="0" indent="-119063">
              <a:spcAft>
                <a:spcPts val="400"/>
              </a:spcAft>
              <a:buFont typeface="Arial" panose="020B0604020202020204" pitchFamily="34" charset="0"/>
              <a:buChar char="•"/>
            </a:pPr>
            <a:endParaRPr lang="en-US" sz="1400" dirty="0">
              <a:solidFill>
                <a:schemeClr val="tx1"/>
              </a:solidFill>
              <a:latin typeface="Arial" charset="0"/>
            </a:endParaRPr>
          </a:p>
          <a:p>
            <a:endParaRPr lang="en-US" sz="1400" dirty="0"/>
          </a:p>
        </p:txBody>
      </p:sp>
      <p:sp>
        <p:nvSpPr>
          <p:cNvPr id="12" name="Slide Number Placeholder 5"/>
          <p:cNvSpPr>
            <a:spLocks noGrp="1"/>
          </p:cNvSpPr>
          <p:nvPr/>
        </p:nvSpPr>
        <p:spPr>
          <a:xfrm>
            <a:off x="87868" y="6468470"/>
            <a:ext cx="733864" cy="274320"/>
          </a:xfrm>
          <a:prstGeom prst="rect">
            <a:avLst/>
          </a:prstGeom>
        </p:spPr>
        <p:txBody>
          <a:bodyPr vert="horz" bIns="0" rtlCol="0" anchor="b"/>
          <a:lstStyle>
            <a:defPPr>
              <a:defRPr lang="en-US"/>
            </a:defPPr>
            <a:lvl1pPr marL="0" algn="l" defTabSz="914400" rtl="0" eaLnBrk="1" latinLnBrk="0" hangingPunct="1">
              <a:defRPr kumimoji="0" sz="1200" b="1" kern="1200">
                <a:solidFill>
                  <a:srgbClr val="98B954"/>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8F39E-9C37-485F-AC97-16BB4BDF9F49}" type="slidenum">
              <a:rPr lang="en-US" sz="1800" smtClean="0"/>
              <a:pPr/>
              <a:t>8</a:t>
            </a:fld>
            <a:endParaRPr lang="en-US" sz="1800" dirty="0"/>
          </a:p>
        </p:txBody>
      </p:sp>
      <p:grpSp>
        <p:nvGrpSpPr>
          <p:cNvPr id="13" name="Group 12"/>
          <p:cNvGrpSpPr/>
          <p:nvPr/>
        </p:nvGrpSpPr>
        <p:grpSpPr>
          <a:xfrm>
            <a:off x="533400" y="5186474"/>
            <a:ext cx="1985478" cy="1110740"/>
            <a:chOff x="-2585259" y="2950183"/>
            <a:chExt cx="1857542" cy="1110740"/>
          </a:xfrm>
        </p:grpSpPr>
        <p:grpSp>
          <p:nvGrpSpPr>
            <p:cNvPr id="14" name="Group 13"/>
            <p:cNvGrpSpPr/>
            <p:nvPr/>
          </p:nvGrpSpPr>
          <p:grpSpPr>
            <a:xfrm>
              <a:off x="-2236328" y="3274371"/>
              <a:ext cx="1508611" cy="786552"/>
              <a:chOff x="348930" y="635994"/>
              <a:chExt cx="1508611" cy="786552"/>
            </a:xfrm>
          </p:grpSpPr>
          <p:sp>
            <p:nvSpPr>
              <p:cNvPr id="18" name="Right Arrow 17"/>
              <p:cNvSpPr/>
              <p:nvPr/>
            </p:nvSpPr>
            <p:spPr>
              <a:xfrm>
                <a:off x="348930" y="635994"/>
                <a:ext cx="1508611" cy="786552"/>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ight Arrow 4"/>
              <p:cNvSpPr/>
              <p:nvPr/>
            </p:nvSpPr>
            <p:spPr>
              <a:xfrm>
                <a:off x="757558" y="733688"/>
                <a:ext cx="998681" cy="5734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dirty="0" smtClean="0"/>
                  <a:t>Funding, Study, </a:t>
                </a:r>
                <a:r>
                  <a:rPr lang="en-US" sz="1400" b="1" dirty="0" err="1" smtClean="0"/>
                  <a:t>etc</a:t>
                </a:r>
                <a:endParaRPr lang="en-US" sz="1400" b="1" kern="1200" dirty="0"/>
              </a:p>
            </p:txBody>
          </p:sp>
        </p:grpSp>
        <p:sp>
          <p:nvSpPr>
            <p:cNvPr id="16" name="Oval 15"/>
            <p:cNvSpPr>
              <a:spLocks noChangeAspect="1"/>
            </p:cNvSpPr>
            <p:nvPr/>
          </p:nvSpPr>
          <p:spPr>
            <a:xfrm>
              <a:off x="-2585259" y="2950183"/>
              <a:ext cx="938849" cy="934703"/>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dirty="0" smtClean="0"/>
                <a:t>20142015</a:t>
              </a:r>
              <a:endParaRPr lang="en-US" dirty="0"/>
            </a:p>
          </p:txBody>
        </p:sp>
      </p:grpSp>
      <p:grpSp>
        <p:nvGrpSpPr>
          <p:cNvPr id="20" name="Group 19"/>
          <p:cNvGrpSpPr/>
          <p:nvPr/>
        </p:nvGrpSpPr>
        <p:grpSpPr>
          <a:xfrm>
            <a:off x="2847153" y="5254558"/>
            <a:ext cx="1857746" cy="1042656"/>
            <a:chOff x="-2585258" y="2950184"/>
            <a:chExt cx="1857746" cy="1042656"/>
          </a:xfrm>
        </p:grpSpPr>
        <p:grpSp>
          <p:nvGrpSpPr>
            <p:cNvPr id="21" name="Group 20"/>
            <p:cNvGrpSpPr/>
            <p:nvPr/>
          </p:nvGrpSpPr>
          <p:grpSpPr>
            <a:xfrm>
              <a:off x="-2159496" y="3155152"/>
              <a:ext cx="1431984" cy="837688"/>
              <a:chOff x="425762" y="516775"/>
              <a:chExt cx="1431984" cy="837688"/>
            </a:xfrm>
          </p:grpSpPr>
          <p:sp>
            <p:nvSpPr>
              <p:cNvPr id="25" name="Right Arrow 24"/>
              <p:cNvSpPr/>
              <p:nvPr/>
            </p:nvSpPr>
            <p:spPr>
              <a:xfrm>
                <a:off x="425762" y="516775"/>
                <a:ext cx="1431984" cy="837688"/>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6" name="Right Arrow 4"/>
              <p:cNvSpPr/>
              <p:nvPr/>
            </p:nvSpPr>
            <p:spPr>
              <a:xfrm>
                <a:off x="719314" y="757665"/>
                <a:ext cx="998681" cy="4207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dirty="0" smtClean="0"/>
                  <a:t>JPA </a:t>
                </a:r>
                <a:r>
                  <a:rPr lang="en-US" sz="1400" b="1" dirty="0" err="1" smtClean="0"/>
                  <a:t>Agmts</a:t>
                </a:r>
                <a:r>
                  <a:rPr lang="en-US" sz="1400" b="1" dirty="0" smtClean="0"/>
                  <a:t> CCE Ordinances</a:t>
                </a:r>
                <a:endParaRPr lang="en-US" sz="1400" b="1" kern="1200" dirty="0"/>
              </a:p>
            </p:txBody>
          </p:sp>
        </p:grpSp>
        <p:grpSp>
          <p:nvGrpSpPr>
            <p:cNvPr id="22" name="Group 21"/>
            <p:cNvGrpSpPr/>
            <p:nvPr/>
          </p:nvGrpSpPr>
          <p:grpSpPr>
            <a:xfrm>
              <a:off x="-2585258" y="2950184"/>
              <a:ext cx="769422" cy="769422"/>
              <a:chOff x="0" y="311807"/>
              <a:chExt cx="769422" cy="769422"/>
            </a:xfrm>
          </p:grpSpPr>
          <p:sp>
            <p:nvSpPr>
              <p:cNvPr id="23" name="Oval 22"/>
              <p:cNvSpPr>
                <a:spLocks noChangeAspect="1"/>
              </p:cNvSpPr>
              <p:nvPr/>
            </p:nvSpPr>
            <p:spPr>
              <a:xfrm>
                <a:off x="0" y="311807"/>
                <a:ext cx="769422" cy="76942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24" name="Oval 6"/>
              <p:cNvSpPr>
                <a:spLocks noChangeAspect="1"/>
              </p:cNvSpPr>
              <p:nvPr/>
            </p:nvSpPr>
            <p:spPr>
              <a:xfrm>
                <a:off x="133251" y="341891"/>
                <a:ext cx="502920" cy="517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kern="1200" dirty="0" smtClean="0"/>
                  <a:t/>
                </a:r>
                <a:br>
                  <a:rPr lang="en-US" kern="1200" dirty="0" smtClean="0"/>
                </a:br>
                <a:r>
                  <a:rPr lang="en-US" kern="1200" dirty="0" smtClean="0"/>
                  <a:t>2016</a:t>
                </a:r>
                <a:endParaRPr lang="en-US" kern="1200" dirty="0"/>
              </a:p>
            </p:txBody>
          </p:sp>
        </p:grpSp>
      </p:grpSp>
      <p:grpSp>
        <p:nvGrpSpPr>
          <p:cNvPr id="27" name="Group 26"/>
          <p:cNvGrpSpPr/>
          <p:nvPr/>
        </p:nvGrpSpPr>
        <p:grpSpPr>
          <a:xfrm>
            <a:off x="4840844" y="5254558"/>
            <a:ext cx="2193705" cy="1746430"/>
            <a:chOff x="-2585258" y="2950184"/>
            <a:chExt cx="2193705" cy="1746430"/>
          </a:xfrm>
        </p:grpSpPr>
        <p:grpSp>
          <p:nvGrpSpPr>
            <p:cNvPr id="28" name="Group 27"/>
            <p:cNvGrpSpPr/>
            <p:nvPr/>
          </p:nvGrpSpPr>
          <p:grpSpPr>
            <a:xfrm>
              <a:off x="-2058413" y="3179645"/>
              <a:ext cx="1666860" cy="1516969"/>
              <a:chOff x="526845" y="541268"/>
              <a:chExt cx="1666860" cy="1516969"/>
            </a:xfrm>
          </p:grpSpPr>
          <p:sp>
            <p:nvSpPr>
              <p:cNvPr id="32" name="Right Arrow 31"/>
              <p:cNvSpPr/>
              <p:nvPr/>
            </p:nvSpPr>
            <p:spPr>
              <a:xfrm>
                <a:off x="526845" y="541268"/>
                <a:ext cx="1666860" cy="840612"/>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r>
                  <a:rPr lang="en-US" dirty="0" smtClean="0"/>
                  <a:t>J</a:t>
                </a:r>
                <a:r>
                  <a:rPr lang="en-US" sz="1400" dirty="0"/>
                  <a:t> </a:t>
                </a:r>
                <a:r>
                  <a:rPr lang="en-US" sz="1400" dirty="0" smtClean="0"/>
                  <a:t>   </a:t>
                </a:r>
                <a:r>
                  <a:rPr lang="en-US" sz="1300" b="1" dirty="0" smtClean="0"/>
                  <a:t>JPA Start Up/</a:t>
                </a:r>
              </a:p>
              <a:p>
                <a:r>
                  <a:rPr lang="en-US" sz="1300" b="1" dirty="0" smtClean="0"/>
                  <a:t>Implement. Plan</a:t>
                </a:r>
                <a:endParaRPr lang="en-US" sz="1300" b="1" dirty="0"/>
              </a:p>
            </p:txBody>
          </p:sp>
          <p:sp>
            <p:nvSpPr>
              <p:cNvPr id="33" name="Right Arrow 4"/>
              <p:cNvSpPr/>
              <p:nvPr/>
            </p:nvSpPr>
            <p:spPr>
              <a:xfrm>
                <a:off x="780989" y="1555308"/>
                <a:ext cx="998681" cy="502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smtClean="0"/>
                  <a:t>JPA Start-up</a:t>
                </a:r>
                <a:endParaRPr lang="en-US" sz="1400" b="1" kern="1200" dirty="0"/>
              </a:p>
            </p:txBody>
          </p:sp>
        </p:grpSp>
        <p:grpSp>
          <p:nvGrpSpPr>
            <p:cNvPr id="29" name="Group 28"/>
            <p:cNvGrpSpPr/>
            <p:nvPr/>
          </p:nvGrpSpPr>
          <p:grpSpPr>
            <a:xfrm>
              <a:off x="-2585258" y="2950184"/>
              <a:ext cx="769422" cy="769422"/>
              <a:chOff x="0" y="311807"/>
              <a:chExt cx="769422" cy="769422"/>
            </a:xfrm>
          </p:grpSpPr>
          <p:sp>
            <p:nvSpPr>
              <p:cNvPr id="30" name="Oval 29"/>
              <p:cNvSpPr>
                <a:spLocks noChangeAspect="1"/>
              </p:cNvSpPr>
              <p:nvPr/>
            </p:nvSpPr>
            <p:spPr>
              <a:xfrm>
                <a:off x="0" y="311807"/>
                <a:ext cx="769422" cy="769422"/>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31" name="Oval 6"/>
              <p:cNvSpPr>
                <a:spLocks noChangeAspect="1"/>
              </p:cNvSpPr>
              <p:nvPr/>
            </p:nvSpPr>
            <p:spPr>
              <a:xfrm>
                <a:off x="122053" y="433860"/>
                <a:ext cx="502920" cy="5029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kern="1200" dirty="0" smtClean="0"/>
                  <a:t>Q1/2 2017</a:t>
                </a:r>
                <a:endParaRPr lang="en-US" kern="1200" dirty="0"/>
              </a:p>
            </p:txBody>
          </p:sp>
        </p:grpSp>
      </p:grpSp>
      <p:grpSp>
        <p:nvGrpSpPr>
          <p:cNvPr id="34" name="Group 33"/>
          <p:cNvGrpSpPr/>
          <p:nvPr/>
        </p:nvGrpSpPr>
        <p:grpSpPr>
          <a:xfrm>
            <a:off x="7018750" y="5173619"/>
            <a:ext cx="2116782" cy="1216274"/>
            <a:chOff x="-2652627" y="2937328"/>
            <a:chExt cx="2116782" cy="1216274"/>
          </a:xfrm>
        </p:grpSpPr>
        <p:grpSp>
          <p:nvGrpSpPr>
            <p:cNvPr id="35" name="Group 34"/>
            <p:cNvGrpSpPr/>
            <p:nvPr/>
          </p:nvGrpSpPr>
          <p:grpSpPr>
            <a:xfrm>
              <a:off x="-2213964" y="3301246"/>
              <a:ext cx="1678119" cy="852356"/>
              <a:chOff x="371294" y="662869"/>
              <a:chExt cx="1678119" cy="852356"/>
            </a:xfrm>
          </p:grpSpPr>
          <p:sp>
            <p:nvSpPr>
              <p:cNvPr id="39" name="Right Arrow 38"/>
              <p:cNvSpPr/>
              <p:nvPr/>
            </p:nvSpPr>
            <p:spPr>
              <a:xfrm>
                <a:off x="371294" y="662869"/>
                <a:ext cx="1678119" cy="852356"/>
              </a:xfrm>
              <a:prstGeom prst="rightArrow">
                <a:avLst>
                  <a:gd name="adj1" fmla="val 70000"/>
                  <a:gd name="adj2" fmla="val 50000"/>
                </a:avLst>
              </a:prstGeom>
            </p:spPr>
            <p:style>
              <a:lnRef idx="1">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0" name="Right Arrow 4"/>
              <p:cNvSpPr/>
              <p:nvPr/>
            </p:nvSpPr>
            <p:spPr>
              <a:xfrm>
                <a:off x="692950" y="834397"/>
                <a:ext cx="998681" cy="5538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8890" rIns="17780" bIns="889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kern="1200" dirty="0" smtClean="0"/>
                  <a:t>Phase 1 Program Launch</a:t>
                </a:r>
                <a:endParaRPr lang="en-US" sz="1400" b="1" kern="1200" dirty="0"/>
              </a:p>
            </p:txBody>
          </p:sp>
        </p:grpSp>
        <p:grpSp>
          <p:nvGrpSpPr>
            <p:cNvPr id="36" name="Group 35"/>
            <p:cNvGrpSpPr/>
            <p:nvPr/>
          </p:nvGrpSpPr>
          <p:grpSpPr>
            <a:xfrm>
              <a:off x="-2652627" y="2937328"/>
              <a:ext cx="982250" cy="896145"/>
              <a:chOff x="-67369" y="298951"/>
              <a:chExt cx="982250" cy="896145"/>
            </a:xfrm>
          </p:grpSpPr>
          <p:sp>
            <p:nvSpPr>
              <p:cNvPr id="37" name="Oval 36"/>
              <p:cNvSpPr>
                <a:spLocks noChangeAspect="1"/>
              </p:cNvSpPr>
              <p:nvPr/>
            </p:nvSpPr>
            <p:spPr>
              <a:xfrm>
                <a:off x="-67369" y="298951"/>
                <a:ext cx="982250" cy="896145"/>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dirty="0"/>
              </a:p>
            </p:txBody>
          </p:sp>
          <p:sp>
            <p:nvSpPr>
              <p:cNvPr id="38" name="Oval 6"/>
              <p:cNvSpPr>
                <a:spLocks noChangeAspect="1"/>
              </p:cNvSpPr>
              <p:nvPr/>
            </p:nvSpPr>
            <p:spPr>
              <a:xfrm>
                <a:off x="-5385" y="391408"/>
                <a:ext cx="785748" cy="624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89000">
                  <a:lnSpc>
                    <a:spcPct val="90000"/>
                  </a:lnSpc>
                  <a:spcBef>
                    <a:spcPct val="0"/>
                  </a:spcBef>
                  <a:spcAft>
                    <a:spcPct val="35000"/>
                  </a:spcAft>
                </a:pPr>
                <a:r>
                  <a:rPr lang="en-US" sz="1600" dirty="0" smtClean="0"/>
                  <a:t>Q</a:t>
                </a:r>
                <a:r>
                  <a:rPr lang="en-US" sz="1600" dirty="0"/>
                  <a:t>3</a:t>
                </a:r>
                <a:r>
                  <a:rPr lang="en-US" sz="1600" dirty="0" smtClean="0"/>
                  <a:t>/4 2017- </a:t>
                </a:r>
                <a:br>
                  <a:rPr lang="en-US" sz="1600" dirty="0" smtClean="0"/>
                </a:br>
                <a:r>
                  <a:rPr lang="en-US" sz="1600" dirty="0" smtClean="0"/>
                  <a:t>Q1 </a:t>
                </a:r>
                <a:r>
                  <a:rPr lang="en-US" sz="1600" kern="1200" dirty="0" smtClean="0"/>
                  <a:t>2018</a:t>
                </a:r>
                <a:endParaRPr lang="en-US" sz="1600" kern="1200" dirty="0"/>
              </a:p>
            </p:txBody>
          </p:sp>
        </p:grpSp>
      </p:grpSp>
      <p:pic>
        <p:nvPicPr>
          <p:cNvPr id="42"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43" name="Rectangle 42"/>
          <p:cNvSpPr/>
          <p:nvPr/>
        </p:nvSpPr>
        <p:spPr>
          <a:xfrm>
            <a:off x="-8468" y="6433297"/>
            <a:ext cx="9144000" cy="389529"/>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8467" y="1070453"/>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50000" y="228600"/>
            <a:ext cx="5869800" cy="584775"/>
          </a:xfrm>
          <a:prstGeom prst="rect">
            <a:avLst/>
          </a:prstGeom>
          <a:noFill/>
        </p:spPr>
        <p:txBody>
          <a:bodyPr wrap="square" rtlCol="0">
            <a:spAutoFit/>
          </a:bodyPr>
          <a:lstStyle/>
          <a:p>
            <a:r>
              <a:rPr lang="en-US" sz="3200" dirty="0" smtClean="0">
                <a:solidFill>
                  <a:schemeClr val="accent1"/>
                </a:solidFill>
              </a:rPr>
              <a:t>Item 10: Implementation Update</a:t>
            </a:r>
            <a:endParaRPr lang="en-US" sz="3200" dirty="0">
              <a:solidFill>
                <a:schemeClr val="accent1"/>
              </a:solidFill>
            </a:endParaRPr>
          </a:p>
        </p:txBody>
      </p:sp>
    </p:spTree>
    <p:extLst>
      <p:ext uri="{BB962C8B-B14F-4D97-AF65-F5344CB8AC3E}">
        <p14:creationId xmlns:p14="http://schemas.microsoft.com/office/powerpoint/2010/main" xmlns="" val="98099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150813" y="2642291"/>
            <a:ext cx="8534400" cy="32766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r>
              <a:rPr lang="en-US" dirty="0" smtClean="0">
                <a:effectLst>
                  <a:outerShdw blurRad="38100" dist="38100" dir="2700000" algn="tl">
                    <a:srgbClr val="C0C0C0"/>
                  </a:outerShdw>
                </a:effectLst>
              </a:rPr>
              <a:t>	     		</a:t>
            </a:r>
            <a:endParaRPr lang="en-US" sz="1600" i="1" dirty="0">
              <a:effectLst>
                <a:outerShdw blurRad="38100" dist="38100" dir="2700000" algn="tl">
                  <a:srgbClr val="C0C0C0"/>
                </a:outerShdw>
              </a:effectLst>
            </a:endParaRPr>
          </a:p>
        </p:txBody>
      </p:sp>
      <p:sp>
        <p:nvSpPr>
          <p:cNvPr id="5" name="Rectangle 4"/>
          <p:cNvSpPr/>
          <p:nvPr/>
        </p:nvSpPr>
        <p:spPr>
          <a:xfrm>
            <a:off x="-8467" y="1143000"/>
            <a:ext cx="9144000" cy="76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0" y="6400800"/>
            <a:ext cx="9144000" cy="457200"/>
          </a:xfrm>
          <a:prstGeom prst="rect">
            <a:avLst/>
          </a:prstGeom>
          <a:solidFill>
            <a:srgbClr val="246BB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EBCE_final logo.png" descr="/Users/sbierzychudek/Desktop/Alameda_CCA/EBCE_final logo.png"/>
          <p:cNvPicPr>
            <a:picLocks noChangeAspect="1"/>
          </p:cNvPicPr>
          <p:nvPr/>
        </p:nvPicPr>
        <p:blipFill>
          <a:blip r:embed="rId2" r:link="rId3" cstate="print">
            <a:extLst>
              <a:ext uri="{28A0092B-C50C-407E-A947-70E740481C1C}">
                <a14:useLocalDpi xmlns:a14="http://schemas.microsoft.com/office/drawing/2010/main" xmlns="" val="0"/>
              </a:ext>
            </a:extLst>
          </a:blip>
          <a:stretch>
            <a:fillRect/>
          </a:stretch>
        </p:blipFill>
        <p:spPr>
          <a:xfrm>
            <a:off x="6324600" y="152400"/>
            <a:ext cx="2514600" cy="869191"/>
          </a:xfrm>
          <a:prstGeom prst="rect">
            <a:avLst/>
          </a:prstGeom>
        </p:spPr>
      </p:pic>
      <p:sp>
        <p:nvSpPr>
          <p:cNvPr id="8" name="Rectangle 7"/>
          <p:cNvSpPr/>
          <p:nvPr/>
        </p:nvSpPr>
        <p:spPr>
          <a:xfrm>
            <a:off x="104642" y="429972"/>
            <a:ext cx="5764463" cy="584775"/>
          </a:xfrm>
          <a:prstGeom prst="rect">
            <a:avLst/>
          </a:prstGeom>
        </p:spPr>
        <p:txBody>
          <a:bodyPr wrap="none">
            <a:spAutoFit/>
          </a:bodyPr>
          <a:lstStyle/>
          <a:p>
            <a:r>
              <a:rPr lang="en-US" sz="3200" dirty="0" smtClean="0">
                <a:solidFill>
                  <a:srgbClr val="246BB6"/>
                </a:solidFill>
              </a:rPr>
              <a:t> Item 10: Implementation Update</a:t>
            </a:r>
            <a:endParaRPr lang="en-US" sz="3200" dirty="0">
              <a:solidFill>
                <a:srgbClr val="246BB6"/>
              </a:solidFill>
            </a:endParaRPr>
          </a:p>
        </p:txBody>
      </p:sp>
      <p:sp>
        <p:nvSpPr>
          <p:cNvPr id="9" name="Content Placeholder 2"/>
          <p:cNvSpPr>
            <a:spLocks noGrp="1"/>
          </p:cNvSpPr>
          <p:nvPr>
            <p:ph idx="1"/>
          </p:nvPr>
        </p:nvSpPr>
        <p:spPr>
          <a:xfrm>
            <a:off x="113109" y="1461191"/>
            <a:ext cx="9022424" cy="4330009"/>
          </a:xfrm>
        </p:spPr>
        <p:txBody>
          <a:bodyPr>
            <a:normAutofit lnSpcReduction="10000"/>
          </a:bodyPr>
          <a:lstStyle/>
          <a:p>
            <a:pPr marL="0" indent="0">
              <a:buNone/>
            </a:pPr>
            <a:r>
              <a:rPr lang="en-US" sz="2400" b="1" dirty="0" smtClean="0"/>
              <a:t>Program Launch Timing - Threshold Considerations</a:t>
            </a:r>
          </a:p>
          <a:p>
            <a:pPr marL="0" indent="0">
              <a:buNone/>
            </a:pPr>
            <a:endParaRPr lang="en-US" sz="2400" b="1" dirty="0" smtClean="0"/>
          </a:p>
          <a:p>
            <a:pPr marL="457200" indent="-457200">
              <a:buAutoNum type="arabicParenR"/>
            </a:pPr>
            <a:r>
              <a:rPr lang="en-US" sz="2400" dirty="0"/>
              <a:t>Ability of service contractors to start work on March 1 </a:t>
            </a:r>
          </a:p>
          <a:p>
            <a:pPr marL="457200" indent="-457200">
              <a:buAutoNum type="arabicParenR"/>
            </a:pPr>
            <a:r>
              <a:rPr lang="en-US" sz="2400" dirty="0"/>
              <a:t>Availability of Board to meet twice/month for next 5-6 months</a:t>
            </a:r>
          </a:p>
          <a:p>
            <a:pPr marL="457200" indent="-457200">
              <a:buAutoNum type="arabicParenR"/>
            </a:pPr>
            <a:r>
              <a:rPr lang="en-US" sz="2400" dirty="0"/>
              <a:t>Ability to complete/submit EBCE implementation plan by April 1</a:t>
            </a:r>
          </a:p>
          <a:p>
            <a:pPr marL="457200" indent="-457200">
              <a:buAutoNum type="arabicParenR"/>
            </a:pPr>
            <a:r>
              <a:rPr lang="en-US" sz="2400" dirty="0"/>
              <a:t>Ability to issue power RFP by mid-April; set rates in June</a:t>
            </a:r>
          </a:p>
          <a:p>
            <a:pPr marL="0" indent="0">
              <a:buNone/>
            </a:pPr>
            <a:endParaRPr lang="en-US" sz="2400" b="1" dirty="0"/>
          </a:p>
          <a:p>
            <a:pPr marL="0" indent="0">
              <a:buNone/>
            </a:pPr>
            <a:r>
              <a:rPr lang="en-US" sz="2400" b="1" dirty="0"/>
              <a:t>Other considerations: </a:t>
            </a:r>
          </a:p>
          <a:p>
            <a:pPr marL="0" indent="0">
              <a:buNone/>
            </a:pPr>
            <a:r>
              <a:rPr lang="en-US" sz="2400" dirty="0"/>
              <a:t>Bid challenges, new member requests, time for robust and multi-lingual public outreach, program economics, market conditions </a:t>
            </a:r>
          </a:p>
          <a:p>
            <a:pPr marL="0" indent="0">
              <a:buNone/>
            </a:pPr>
            <a:endParaRPr lang="en-US" sz="2000" dirty="0"/>
          </a:p>
          <a:p>
            <a:pPr marL="400050" lvl="1" indent="0">
              <a:buNone/>
            </a:pPr>
            <a:endParaRPr lang="en-US" sz="2000" dirty="0"/>
          </a:p>
        </p:txBody>
      </p:sp>
    </p:spTree>
    <p:extLst>
      <p:ext uri="{BB962C8B-B14F-4D97-AF65-F5344CB8AC3E}">
        <p14:creationId xmlns:p14="http://schemas.microsoft.com/office/powerpoint/2010/main" xmlns="" val="279954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3891</TotalTime>
  <Words>2226</Words>
  <Application>Microsoft Office PowerPoint</Application>
  <PresentationFormat>On-screen Show (4:3)</PresentationFormat>
  <Paragraphs>325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Kaiser Permanente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J. Baruch</dc:creator>
  <cp:lastModifiedBy>Tom Kelly</cp:lastModifiedBy>
  <cp:revision>314</cp:revision>
  <dcterms:created xsi:type="dcterms:W3CDTF">2015-04-13T20:47:06Z</dcterms:created>
  <dcterms:modified xsi:type="dcterms:W3CDTF">2017-01-31T22:24:53Z</dcterms:modified>
</cp:coreProperties>
</file>