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50" r:id="rId2"/>
    <p:sldId id="310" r:id="rId3"/>
    <p:sldId id="356" r:id="rId4"/>
    <p:sldId id="363" r:id="rId5"/>
    <p:sldId id="362" r:id="rId6"/>
    <p:sldId id="357" r:id="rId7"/>
    <p:sldId id="358" r:id="rId8"/>
    <p:sldId id="354" r:id="rId9"/>
    <p:sldId id="359" r:id="rId10"/>
    <p:sldId id="366" r:id="rId11"/>
    <p:sldId id="368" r:id="rId12"/>
    <p:sldId id="367" r:id="rId13"/>
    <p:sldId id="35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9"/>
    <p:restoredTop sz="93023"/>
  </p:normalViewPr>
  <p:slideViewPr>
    <p:cSldViewPr>
      <p:cViewPr varScale="1">
        <p:scale>
          <a:sx n="92" d="100"/>
          <a:sy n="92" d="100"/>
        </p:scale>
        <p:origin x="-45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77CA5-0095-6D4C-BCB3-F30127390420}" type="datetimeFigureOut">
              <a:rPr lang="en-US" smtClean="0"/>
              <a:pPr/>
              <a:t>3/1/2017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A5176-7D9D-3041-A354-5EAF6B97F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6020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BE3F-C5A9-426B-9DBF-9211644FF2CA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671D-EC26-4D9C-B1BD-E1223F27C6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356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BE3F-C5A9-426B-9DBF-9211644FF2CA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671D-EC26-4D9C-B1BD-E1223F27C6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7260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BE3F-C5A9-426B-9DBF-9211644FF2CA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671D-EC26-4D9C-B1BD-E1223F27C6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8250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BE3F-C5A9-426B-9DBF-9211644FF2CA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671D-EC26-4D9C-B1BD-E1223F27C6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38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BE3F-C5A9-426B-9DBF-9211644FF2CA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671D-EC26-4D9C-B1BD-E1223F27C6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7127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BE3F-C5A9-426B-9DBF-9211644FF2CA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671D-EC26-4D9C-B1BD-E1223F27C6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894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BE3F-C5A9-426B-9DBF-9211644FF2CA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671D-EC26-4D9C-B1BD-E1223F27C6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543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BE3F-C5A9-426B-9DBF-9211644FF2CA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671D-EC26-4D9C-B1BD-E1223F27C6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557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BE3F-C5A9-426B-9DBF-9211644FF2CA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671D-EC26-4D9C-B1BD-E1223F27C6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757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BE3F-C5A9-426B-9DBF-9211644FF2CA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671D-EC26-4D9C-B1BD-E1223F27C6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816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CBE3F-C5A9-426B-9DBF-9211644FF2CA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6671D-EC26-4D9C-B1BD-E1223F27C6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9658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CBE3F-C5A9-426B-9DBF-9211644FF2CA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6671D-EC26-4D9C-B1BD-E1223F27C6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66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sbierzychudek/Desktop/Alameda_CCA/EBCE_final%20logo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sbierzychudek/Desktop/Alameda_CCA/EBCE_final%20logo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sbierzychudek/Desktop/Alameda_CCA/EBCE_final%20logo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sbierzychudek/Desktop/Alameda_CCA/EBCE_final%20logo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sbierzychudek/Desktop/Alameda_CCA/EBCE_final%20logo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sbierzychudek/Desktop/Alameda_CCA/EBCE_final%20logo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sbierzychudek/Desktop/Alameda_CCA/EBCE_final%20logo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sbierzychudek/Desktop/Alameda_CCA/EBCE_final%20logo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sbierzychudek/Desktop/Alameda_CCA/EBCE_final%20logo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sbierzychudek/Desktop/Alameda_CCA/EBCE_final%20logo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sbierzychudek/Desktop/Alameda_CCA/EBCE_final%20logo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sbierzychudek/Desktop/Alameda_CCA/EBCE_final%20logo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sbierzychudek/Desktop/Alameda_CCA/EBCE_final%20logo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/>
          </p:cNvSpPr>
          <p:nvPr/>
        </p:nvSpPr>
        <p:spPr bwMode="auto">
          <a:xfrm>
            <a:off x="2743200" y="1090796"/>
            <a:ext cx="6019800" cy="3200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40639" bIns="0"/>
          <a:lstStyle/>
          <a:p>
            <a:pPr marL="39688"/>
            <a:endParaRPr lang="en-US" sz="1400" b="1" dirty="0">
              <a:solidFill>
                <a:srgbClr val="2161B6"/>
              </a:solidFill>
              <a:latin typeface="+mj-lt"/>
              <a:ea typeface="MS PGothic" pitchFamily="34" charset="-128"/>
              <a:sym typeface="Lucida Grande" charset="0"/>
            </a:endParaRPr>
          </a:p>
          <a:p>
            <a:pPr marL="39688"/>
            <a:endParaRPr lang="en-US" sz="1200" b="1" dirty="0">
              <a:latin typeface="+mj-lt"/>
              <a:ea typeface="MS PGothic" pitchFamily="34" charset="-128"/>
              <a:sym typeface="Lucida Grande" charset="0"/>
            </a:endParaRPr>
          </a:p>
          <a:p>
            <a:pPr marL="39688" algn="ctr"/>
            <a:endParaRPr lang="en-US" sz="2400" dirty="0">
              <a:latin typeface="+mj-lt"/>
              <a:ea typeface="MS PGothic" pitchFamily="34" charset="-128"/>
              <a:sym typeface="Lucida Grande" charset="0"/>
            </a:endParaRPr>
          </a:p>
          <a:p>
            <a:pPr marL="39688" algn="ctr"/>
            <a:endParaRPr lang="en-US" sz="2000" dirty="0">
              <a:latin typeface="Lucida Grande" charset="0"/>
              <a:ea typeface="MS PGothic" pitchFamily="34" charset="-128"/>
              <a:sym typeface="Lucida Grande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2161B6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0" y="6096000"/>
            <a:ext cx="9144000" cy="152400"/>
          </a:xfrm>
          <a:prstGeom prst="rect">
            <a:avLst/>
          </a:prstGeom>
          <a:solidFill>
            <a:srgbClr val="DBA34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EBCE_final logo.png" descr="/Users/sbierzychudek/Desktop/Alameda_CCA/EBCE_final logo.png"/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4600" y="904749"/>
            <a:ext cx="3810000" cy="131695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95500" y="3343244"/>
            <a:ext cx="4953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</a:rPr>
              <a:t>Board of Directors Meeting</a:t>
            </a:r>
          </a:p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March 1, 2017 * 6:00 pm</a:t>
            </a:r>
          </a:p>
          <a:p>
            <a:pPr algn="ctr"/>
            <a:r>
              <a:rPr lang="en-US" sz="2400" dirty="0" smtClean="0">
                <a:solidFill>
                  <a:schemeClr val="tx2"/>
                </a:solidFill>
              </a:rPr>
              <a:t>Hayward City Council Chambers Hayward, CA 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864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>
          <a:xfrm>
            <a:off x="150813" y="2642291"/>
            <a:ext cx="8534400" cy="3276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     		</a:t>
            </a:r>
            <a:endParaRPr lang="en-US" sz="16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8467" y="1143000"/>
            <a:ext cx="9144000" cy="76200"/>
          </a:xfrm>
          <a:prstGeom prst="rect">
            <a:avLst/>
          </a:prstGeom>
          <a:solidFill>
            <a:srgbClr val="246B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246B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EBCE_final logo.png" descr="/Users/sbierzychudek/Desktop/Alameda_CCA/EBCE_final logo.png"/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24600" y="152400"/>
            <a:ext cx="2514600" cy="8691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3350" y="317270"/>
            <a:ext cx="5948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Item 9: CAC Proposed Scope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1523999"/>
            <a:ext cx="8305800" cy="4679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endParaRPr lang="en-US" sz="2000" u="sng" dirty="0">
              <a:latin typeface="Calibri" panose="020F0502020204030204" pitchFamily="34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3800" b="1" u="sng" dirty="0" smtClean="0">
                <a:solidFill>
                  <a:srgbClr val="FF0000"/>
                </a:solidFill>
              </a:rPr>
              <a:t>DRAFT </a:t>
            </a:r>
            <a:r>
              <a:rPr lang="en-US" sz="3800" b="1" u="sng" dirty="0" smtClean="0"/>
              <a:t>LANGUAGE</a:t>
            </a:r>
          </a:p>
          <a:p>
            <a:endParaRPr lang="en-US" dirty="0" smtClean="0"/>
          </a:p>
          <a:p>
            <a:pPr lvl="0">
              <a:buFont typeface="+mj-lt"/>
              <a:buAutoNum type="arabicPeriod"/>
            </a:pPr>
            <a:r>
              <a:rPr lang="en-US" sz="3800" dirty="0" smtClean="0"/>
              <a:t>Work on defined objectives as directed by the Board, to produce materials that will assist the Board in decision-making.</a:t>
            </a:r>
          </a:p>
          <a:p>
            <a:pPr lvl="0">
              <a:buFont typeface="+mj-lt"/>
              <a:buAutoNum type="arabicPeriod"/>
            </a:pPr>
            <a:r>
              <a:rPr lang="en-US" sz="3800" dirty="0" smtClean="0"/>
              <a:t>Review and comment on EBCE budget and rates, policy and programs.</a:t>
            </a:r>
          </a:p>
          <a:p>
            <a:pPr lvl="0">
              <a:buFont typeface="+mj-lt"/>
              <a:buAutoNum type="arabicPeriod"/>
            </a:pPr>
            <a:r>
              <a:rPr lang="en-US" sz="3800" dirty="0" smtClean="0"/>
              <a:t>Help the Board identify issues of concern and opportunities to educate community members about the EBCE.</a:t>
            </a:r>
          </a:p>
          <a:p>
            <a:pPr lvl="0">
              <a:buFont typeface="+mj-lt"/>
              <a:buAutoNum type="arabicPeriod"/>
            </a:pPr>
            <a:r>
              <a:rPr lang="en-US" sz="3800" dirty="0" smtClean="0"/>
              <a:t>Identify potential partners and partnerships, which the Board may wish to pursue in implementing EBCE.</a:t>
            </a:r>
          </a:p>
          <a:p>
            <a:pPr lvl="0">
              <a:buFont typeface="+mj-lt"/>
              <a:buAutoNum type="arabicPeriod"/>
            </a:pPr>
            <a:r>
              <a:rPr lang="en-US" sz="3800" dirty="0" smtClean="0"/>
              <a:t>Draft reports, in coordination with EBCE staff, to the Board with its findings and recommendations.</a:t>
            </a:r>
          </a:p>
          <a:p>
            <a:pPr lvl="0">
              <a:buFont typeface="+mj-lt"/>
              <a:buAutoNum type="arabicPeriod"/>
            </a:pPr>
            <a:r>
              <a:rPr lang="en-US" sz="3800" dirty="0" smtClean="0"/>
              <a:t>Serve as an information-channel back to their colleagues and communities.</a:t>
            </a:r>
          </a:p>
          <a:p>
            <a:pPr lvl="0">
              <a:buFont typeface="+mj-lt"/>
              <a:buAutoNum type="arabicPeriod"/>
            </a:pPr>
            <a:r>
              <a:rPr lang="en-US" sz="3800" dirty="0" smtClean="0"/>
              <a:t>Represent the views of their constituencies in their comments and recommendations.</a:t>
            </a:r>
          </a:p>
          <a:p>
            <a:pPr lvl="0">
              <a:buFont typeface="+mj-lt"/>
              <a:buAutoNum type="arabicPeriod"/>
            </a:pPr>
            <a:r>
              <a:rPr lang="en-US" sz="3800" dirty="0" smtClean="0"/>
              <a:t>Other duties or tasks, as the Board shall determine in its sole discretion.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1009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>
          <a:xfrm>
            <a:off x="150813" y="2642291"/>
            <a:ext cx="8534400" cy="3276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     		</a:t>
            </a:r>
            <a:endParaRPr lang="en-US" sz="16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8467" y="1143000"/>
            <a:ext cx="9144000" cy="76200"/>
          </a:xfrm>
          <a:prstGeom prst="rect">
            <a:avLst/>
          </a:prstGeom>
          <a:solidFill>
            <a:srgbClr val="246B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246B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EBCE_final logo.png" descr="/Users/sbierzychudek/Desktop/Alameda_CCA/EBCE_final logo.png"/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24600" y="152400"/>
            <a:ext cx="2514600" cy="8691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3350" y="317270"/>
            <a:ext cx="5948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Item 9: CAC Proposed Scope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1523999"/>
            <a:ext cx="8305800" cy="4679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endParaRPr lang="en-US" sz="2000" u="sng" dirty="0">
              <a:latin typeface="Calibri" panose="020F0502020204030204" pitchFamily="34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Board questions and considerations:</a:t>
            </a:r>
          </a:p>
          <a:p>
            <a:pPr>
              <a:buNone/>
            </a:pPr>
            <a:endParaRPr lang="en-US" sz="2800" dirty="0"/>
          </a:p>
          <a:p>
            <a:pPr marL="742950" indent="-742950">
              <a:buAutoNum type="arabicPeriod"/>
            </a:pPr>
            <a:r>
              <a:rPr lang="en-US" sz="2000" dirty="0" smtClean="0"/>
              <a:t>Is draft scope appropriate for an advisory body?</a:t>
            </a:r>
          </a:p>
          <a:p>
            <a:pPr marL="742950" indent="-742950">
              <a:buAutoNum type="arabicPeriod"/>
            </a:pPr>
            <a:r>
              <a:rPr lang="en-US" sz="2000" dirty="0" smtClean="0"/>
              <a:t>Is it too broad, overly prescriptive or not prescriptive enough?</a:t>
            </a:r>
          </a:p>
          <a:p>
            <a:pPr marL="742950" indent="-742950">
              <a:buAutoNum type="arabicPeriod"/>
            </a:pPr>
            <a:r>
              <a:rPr lang="en-US" sz="2000" dirty="0" smtClean="0"/>
              <a:t>CEO Considerations (timing, reporting, etc.)</a:t>
            </a:r>
          </a:p>
          <a:p>
            <a:pPr marL="742950" indent="-742950">
              <a:buAutoNum type="arabicPeriod"/>
            </a:pPr>
            <a:r>
              <a:rPr lang="en-US" sz="2000" dirty="0" smtClean="0"/>
              <a:t>Administrative and fiscal </a:t>
            </a:r>
            <a:r>
              <a:rPr lang="en-US" sz="2000" dirty="0"/>
              <a:t>i</a:t>
            </a:r>
            <a:r>
              <a:rPr lang="en-US" sz="2000" dirty="0" smtClean="0"/>
              <a:t>mpacts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388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>
          <a:xfrm>
            <a:off x="150813" y="2642291"/>
            <a:ext cx="8534400" cy="3276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     		</a:t>
            </a:r>
            <a:endParaRPr lang="en-US" sz="16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8467" y="1143000"/>
            <a:ext cx="9144000" cy="76200"/>
          </a:xfrm>
          <a:prstGeom prst="rect">
            <a:avLst/>
          </a:prstGeom>
          <a:solidFill>
            <a:srgbClr val="246B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246B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EBCE_final logo.png" descr="/Users/sbierzychudek/Desktop/Alameda_CCA/EBCE_final logo.png"/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24600" y="152400"/>
            <a:ext cx="2514600" cy="8691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200" y="341364"/>
            <a:ext cx="5948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Item 9: CAC Conflict of Interest Policy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1523999"/>
            <a:ext cx="8305800" cy="4679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endParaRPr lang="en-US" sz="2000" u="sng" dirty="0">
              <a:latin typeface="Calibri" panose="020F050202020403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9787" y="177603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sz="2400" u="sng" dirty="0" smtClean="0"/>
              <a:t>CAC Conflict of Interest Policy</a:t>
            </a:r>
          </a:p>
          <a:p>
            <a:pPr>
              <a:buFont typeface="Arial" panose="020B0604020202020204" pitchFamily="34" charset="0"/>
              <a:buNone/>
            </a:pPr>
            <a:endParaRPr lang="en-US" sz="2100" u="sng" dirty="0" smtClean="0"/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US" sz="2400" dirty="0" smtClean="0"/>
              <a:t>Applicability of Political Reform Act/FPPC Rules</a:t>
            </a:r>
            <a:br>
              <a:rPr lang="en-US" sz="2400" dirty="0" smtClean="0"/>
            </a:br>
            <a:endParaRPr lang="en-US" sz="2400" dirty="0" smtClean="0"/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US" sz="2400" dirty="0" smtClean="0"/>
              <a:t>Approach of other CCAs</a:t>
            </a:r>
            <a:br>
              <a:rPr lang="en-US" sz="2400" dirty="0" smtClean="0"/>
            </a:br>
            <a:endParaRPr lang="en-US" sz="2400" dirty="0" smtClean="0"/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US" sz="2400" dirty="0" smtClean="0"/>
              <a:t>Balance: Encourage Participation vs. Transparency</a:t>
            </a:r>
            <a:br>
              <a:rPr lang="en-US" sz="2400" dirty="0" smtClean="0"/>
            </a:br>
            <a:endParaRPr lang="en-US" sz="2400" dirty="0" smtClean="0"/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US" sz="2400" dirty="0" smtClean="0"/>
              <a:t>Financial Interests to be Disclosed</a:t>
            </a:r>
            <a:br>
              <a:rPr lang="en-US" sz="2400" dirty="0" smtClean="0"/>
            </a:br>
            <a:endParaRPr lang="en-US" sz="2400" dirty="0" smtClean="0"/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n-US" sz="2400" dirty="0" smtClean="0"/>
              <a:t>Process for Disclosure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7141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990" y="6293611"/>
            <a:ext cx="9140825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89730" y="2452525"/>
            <a:ext cx="8301037" cy="3490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1" algn="ctr">
              <a:lnSpc>
                <a:spcPct val="80000"/>
              </a:lnSpc>
            </a:pPr>
            <a:r>
              <a:rPr lang="en-US" sz="2800" dirty="0" smtClean="0">
                <a:ea typeface="ヒラギノ角ゴ Pro W3" pitchFamily="84" charset="-128"/>
                <a:cs typeface="Arial" charset="0"/>
              </a:rPr>
              <a:t>Questions?</a:t>
            </a:r>
            <a:endParaRPr lang="en-US" sz="1600" dirty="0">
              <a:ea typeface="ヒラギノ角ゴ Pro W3" pitchFamily="84" charset="-128"/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1600" dirty="0">
              <a:ea typeface="ヒラギノ角ゴ Pro W3" pitchFamily="84" charset="-128"/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1600" dirty="0">
                <a:ea typeface="ヒラギノ角ゴ Pro W3" pitchFamily="84" charset="-128"/>
                <a:cs typeface="Arial" charset="0"/>
              </a:rPr>
              <a:t>For further information, please contact: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ea typeface="ヒラギノ角ゴ Pro W3" pitchFamily="84" charset="-128"/>
                <a:cs typeface="Arial" charset="0"/>
              </a:rPr>
              <a:t>Bruce Jensen, Senior Planner</a:t>
            </a:r>
            <a:endParaRPr lang="en-US" sz="1600" dirty="0">
              <a:ea typeface="ヒラギノ角ゴ Pro W3" pitchFamily="84" charset="-128"/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1600" dirty="0">
                <a:ea typeface="ヒラギノ角ゴ Pro W3" pitchFamily="84" charset="-128"/>
                <a:cs typeface="Arial" charset="0"/>
              </a:rPr>
              <a:t>Alameda County Community Development Agency</a:t>
            </a:r>
          </a:p>
          <a:p>
            <a:pPr lvl="1">
              <a:lnSpc>
                <a:spcPct val="80000"/>
              </a:lnSpc>
            </a:pPr>
            <a:r>
              <a:rPr lang="en-US" sz="1600" dirty="0">
                <a:ea typeface="ヒラギノ角ゴ Pro W3" pitchFamily="84" charset="-128"/>
                <a:cs typeface="Arial" charset="0"/>
              </a:rPr>
              <a:t>(510) 670-5400</a:t>
            </a:r>
          </a:p>
          <a:p>
            <a:pPr lvl="1">
              <a:lnSpc>
                <a:spcPct val="80000"/>
              </a:lnSpc>
            </a:pPr>
            <a:r>
              <a:rPr lang="en-US" sz="1600" dirty="0">
                <a:ea typeface="ヒラギノ角ゴ Pro W3" pitchFamily="84" charset="-128"/>
                <a:cs typeface="Arial" charset="0"/>
              </a:rPr>
              <a:t>Bruce.Jensen@acgov.org</a:t>
            </a:r>
          </a:p>
          <a:p>
            <a:pPr lvl="1">
              <a:lnSpc>
                <a:spcPct val="80000"/>
              </a:lnSpc>
            </a:pPr>
            <a:endParaRPr lang="en-US" sz="2800" dirty="0">
              <a:solidFill>
                <a:srgbClr val="FF0000"/>
              </a:solidFill>
              <a:ea typeface="ヒラギノ角ゴ Pro W3" pitchFamily="84" charset="-128"/>
              <a:cs typeface="Arial" charset="0"/>
            </a:endParaRPr>
          </a:p>
          <a:p>
            <a:pPr marL="914400" lvl="1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2800" dirty="0">
              <a:ea typeface="ヒラギノ角ゴ Pro W3" pitchFamily="84" charset="-128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400" b="1" dirty="0">
              <a:ea typeface="ヒラギノ角ゴ Pro W3" pitchFamily="84" charset="-128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400" b="1" dirty="0">
              <a:ea typeface="ヒラギノ角ゴ Pro W3" pitchFamily="84" charset="-128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400" b="1" dirty="0">
              <a:ea typeface="ヒラギノ角ゴ Pro W3" pitchFamily="84" charset="-128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ea typeface="ヒラギノ角ゴ Pro W3" pitchFamily="84" charset="-128"/>
                <a:cs typeface="Arial" charset="0"/>
              </a:rPr>
              <a:t>	</a:t>
            </a:r>
            <a:endParaRPr lang="en-US" sz="2400" b="1" dirty="0">
              <a:latin typeface="+mj-lt"/>
              <a:ea typeface="ヒラギノ角ゴ Pro W3" pitchFamily="84" charset="-128"/>
              <a:cs typeface="Arial" charset="0"/>
            </a:endParaRPr>
          </a:p>
        </p:txBody>
      </p:sp>
      <p:pic>
        <p:nvPicPr>
          <p:cNvPr id="11" name="EBCE_final logo.png" descr="/Users/sbierzychudek/Desktop/Alameda_CCA/EBCE_final logo.png"/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41327" y="457200"/>
            <a:ext cx="4757382" cy="1644426"/>
          </a:xfrm>
          <a:prstGeom prst="rect">
            <a:avLst/>
          </a:prstGeom>
        </p:spPr>
      </p:pic>
      <p:pic>
        <p:nvPicPr>
          <p:cNvPr id="13" name="Picture 2" descr="window_farm_bann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6206" y="4363836"/>
            <a:ext cx="3901064" cy="22280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s3.amazonaws.com/rapgenius/Oakland-02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03746" y="4363836"/>
            <a:ext cx="3787021" cy="22280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04372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>
          <a:xfrm>
            <a:off x="150813" y="2642291"/>
            <a:ext cx="8534400" cy="3276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     		</a:t>
            </a:r>
            <a:endParaRPr lang="en-US" sz="16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8467" y="1143000"/>
            <a:ext cx="9144000" cy="76200"/>
          </a:xfrm>
          <a:prstGeom prst="rect">
            <a:avLst/>
          </a:prstGeom>
          <a:solidFill>
            <a:srgbClr val="246B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246B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EBCE_final logo.png" descr="/Users/sbierzychudek/Desktop/Alameda_CCA/EBCE_final logo.png"/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24600" y="152400"/>
            <a:ext cx="2514600" cy="8691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201" y="309820"/>
            <a:ext cx="645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Item 5: County Update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340609"/>
            <a:ext cx="71628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     Contra Costa County – Upcoming Meetings </a:t>
            </a:r>
          </a:p>
          <a:p>
            <a:endParaRPr lang="en-US" sz="800" dirty="0" smtClean="0"/>
          </a:p>
          <a:p>
            <a:r>
              <a:rPr lang="en-US" sz="2400" b="1" u="sng" dirty="0" smtClean="0"/>
              <a:t>Confirmed</a:t>
            </a:r>
            <a:endParaRPr lang="en-US" sz="2400" b="1" u="sng" dirty="0"/>
          </a:p>
          <a:p>
            <a:r>
              <a:rPr lang="en-US" sz="2000" dirty="0" smtClean="0"/>
              <a:t>March 14 – City of Oakley</a:t>
            </a:r>
          </a:p>
          <a:p>
            <a:r>
              <a:rPr lang="en-US" sz="2000" dirty="0" smtClean="0"/>
              <a:t>March 21 – County Board of Supervisors</a:t>
            </a:r>
          </a:p>
          <a:p>
            <a:endParaRPr lang="en-US" dirty="0"/>
          </a:p>
          <a:p>
            <a:r>
              <a:rPr lang="en-US" sz="2400" b="1" u="sng" dirty="0" smtClean="0"/>
              <a:t>Tentatively Scheduled</a:t>
            </a:r>
          </a:p>
          <a:p>
            <a:r>
              <a:rPr lang="en-US" sz="2000" dirty="0" smtClean="0"/>
              <a:t>March 28 or April 11 – City of Brentwood</a:t>
            </a:r>
          </a:p>
          <a:p>
            <a:r>
              <a:rPr lang="en-US" sz="2000" dirty="0" smtClean="0"/>
              <a:t>April 11 – City of Danville</a:t>
            </a:r>
          </a:p>
          <a:p>
            <a:r>
              <a:rPr lang="en-US" sz="2000" dirty="0" smtClean="0"/>
              <a:t>April 12 - City of Moraga</a:t>
            </a:r>
          </a:p>
          <a:p>
            <a:r>
              <a:rPr lang="en-US" sz="2000" dirty="0" smtClean="0"/>
              <a:t>April 17 – City of Pleasant Hill</a:t>
            </a:r>
          </a:p>
          <a:p>
            <a:r>
              <a:rPr lang="en-US" sz="2000" dirty="0" smtClean="0"/>
              <a:t>April 19 – City of Martinez</a:t>
            </a:r>
          </a:p>
          <a:p>
            <a:r>
              <a:rPr lang="en-US" sz="2000" dirty="0" smtClean="0"/>
              <a:t>April 25 – City of San Ramon</a:t>
            </a:r>
          </a:p>
          <a:p>
            <a:endParaRPr lang="en-US" sz="1200" b="1" u="sng" dirty="0"/>
          </a:p>
          <a:p>
            <a:r>
              <a:rPr lang="en-US" sz="2400" b="1" u="sng" dirty="0" smtClean="0"/>
              <a:t>TBD</a:t>
            </a:r>
          </a:p>
          <a:p>
            <a:r>
              <a:rPr lang="en-US" sz="2000" dirty="0" smtClean="0"/>
              <a:t>City of Concord, City of Pittsburg, </a:t>
            </a:r>
          </a:p>
          <a:p>
            <a:endParaRPr lang="en-US" sz="2400" b="1" u="sng" dirty="0" smtClean="0"/>
          </a:p>
          <a:p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xmlns="" val="912698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8467" y="1143000"/>
            <a:ext cx="9144000" cy="76200"/>
          </a:xfrm>
          <a:prstGeom prst="rect">
            <a:avLst/>
          </a:prstGeom>
          <a:solidFill>
            <a:srgbClr val="246B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246B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EBCE_final logo.png" descr="/Users/sbierzychudek/Desktop/Alameda_CCA/EBCE_final logo.png"/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24600" y="152400"/>
            <a:ext cx="2514600" cy="8691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201" y="309820"/>
            <a:ext cx="645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Item </a:t>
            </a:r>
            <a:r>
              <a:rPr lang="en-US" sz="3200" dirty="0">
                <a:solidFill>
                  <a:srgbClr val="0070C0"/>
                </a:solidFill>
              </a:rPr>
              <a:t>6</a:t>
            </a:r>
            <a:r>
              <a:rPr lang="en-US" sz="3200" dirty="0" smtClean="0">
                <a:solidFill>
                  <a:srgbClr val="0070C0"/>
                </a:solidFill>
              </a:rPr>
              <a:t>: Implementation Budget</a:t>
            </a:r>
            <a:endParaRPr lang="en-US" sz="3200" dirty="0">
              <a:solidFill>
                <a:srgbClr val="0070C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4879052"/>
              </p:ext>
            </p:extLst>
          </p:nvPr>
        </p:nvGraphicFramePr>
        <p:xfrm>
          <a:off x="381000" y="1828800"/>
          <a:ext cx="8382000" cy="3729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10400"/>
                <a:gridCol w="1371600"/>
              </a:tblGrid>
              <a:tr h="21668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East Bay Community Energy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Proposed </a:t>
                      </a:r>
                      <a:r>
                        <a:rPr lang="en-US" sz="1600" dirty="0" smtClean="0">
                          <a:effectLst/>
                        </a:rPr>
                        <a:t>Phase 2-3 Implementation </a:t>
                      </a:r>
                      <a:r>
                        <a:rPr lang="en-US" sz="1600" dirty="0">
                          <a:effectLst/>
                        </a:rPr>
                        <a:t>Budget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b"/>
                </a:tc>
              </a:tr>
              <a:tr h="2166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b"/>
                </a:tc>
              </a:tr>
              <a:tr h="2010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  <a:effectLst/>
                        </a:rPr>
                        <a:t>Technical Services</a:t>
                      </a:r>
                      <a:endParaRPr lang="en-US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201043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Expert Resources (Miscellaneous consulting and management)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$80,000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201043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Finalize Power Supply Mix/Draft RFP, assist in evaluating bids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$25,000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201043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Develop Master PPA with ESP/assist negotiations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$25,000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201043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Customer Phase-In Schedule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$5,000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201043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Refine Operating Budget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$90,000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201043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Prepare Implementation Plan for CPUC (and respond to CPUC questions)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$35,000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201043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Assist with Program Financing, prepare banking services RFP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$25,000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337165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Prepare Rate Schedules, develop related energy programs including FIT, NEM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$35,000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201043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Registrations and Regulatory Agreements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$15,000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201043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Draft Integrated Resource Plan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$75,000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2010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TOTAL: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$410,000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53346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8467" y="1143000"/>
            <a:ext cx="9144000" cy="76200"/>
          </a:xfrm>
          <a:prstGeom prst="rect">
            <a:avLst/>
          </a:prstGeom>
          <a:solidFill>
            <a:srgbClr val="246B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246B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EBCE_final logo.png" descr="/Users/sbierzychudek/Desktop/Alameda_CCA/EBCE_final logo.png"/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24600" y="152400"/>
            <a:ext cx="2514600" cy="86919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01" y="309820"/>
            <a:ext cx="645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Item </a:t>
            </a:r>
            <a:r>
              <a:rPr lang="en-US" sz="3200" dirty="0">
                <a:solidFill>
                  <a:srgbClr val="0070C0"/>
                </a:solidFill>
              </a:rPr>
              <a:t>6</a:t>
            </a:r>
            <a:r>
              <a:rPr lang="en-US" sz="3200" dirty="0" smtClean="0">
                <a:solidFill>
                  <a:srgbClr val="0070C0"/>
                </a:solidFill>
              </a:rPr>
              <a:t>: Implementation Budget</a:t>
            </a:r>
            <a:endParaRPr lang="en-US" sz="3200" dirty="0">
              <a:solidFill>
                <a:srgbClr val="0070C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24266487"/>
              </p:ext>
            </p:extLst>
          </p:nvPr>
        </p:nvGraphicFramePr>
        <p:xfrm>
          <a:off x="381000" y="2027444"/>
          <a:ext cx="8382000" cy="34424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92993"/>
                <a:gridCol w="1889007"/>
              </a:tblGrid>
              <a:tr h="21668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East Bay Community Energy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Proposed </a:t>
                      </a:r>
                      <a:r>
                        <a:rPr lang="en-US" sz="1600" dirty="0" smtClean="0">
                          <a:effectLst/>
                        </a:rPr>
                        <a:t>Phase 2-3 Implementation Budget (Cont.)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b"/>
                </a:tc>
              </a:tr>
              <a:tr h="2166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b"/>
                </a:tc>
              </a:tr>
              <a:tr h="2010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FF00"/>
                          </a:solidFill>
                          <a:effectLst/>
                        </a:rPr>
                        <a:t>Communications/Outreach/Marketing</a:t>
                      </a:r>
                      <a:endParaRPr lang="en-US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3441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Task A and Task 1. Kick-off meetings, </a:t>
                      </a:r>
                      <a:r>
                        <a:rPr lang="en-US" sz="1600" b="0" dirty="0" smtClean="0">
                          <a:effectLst/>
                        </a:rPr>
                        <a:t>communications and outreach </a:t>
                      </a:r>
                      <a:r>
                        <a:rPr lang="en-US" sz="1600" b="0" dirty="0">
                          <a:effectLst/>
                        </a:rPr>
                        <a:t>plan, program </a:t>
                      </a:r>
                      <a:r>
                        <a:rPr lang="en-US" sz="1600" b="0" dirty="0" smtClean="0">
                          <a:effectLst/>
                        </a:rPr>
                        <a:t>identity/design, website design,</a:t>
                      </a:r>
                      <a:r>
                        <a:rPr lang="en-US" sz="1600" b="0" baseline="0" dirty="0" smtClean="0">
                          <a:effectLst/>
                        </a:rPr>
                        <a:t> collateral development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$260,000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3441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Task 2. Community Outreach/Stakeholder Engagement (public outreach, e-newsletters, advocate </a:t>
                      </a:r>
                      <a:r>
                        <a:rPr lang="en-US" sz="1600" b="0" dirty="0" smtClean="0">
                          <a:effectLst/>
                        </a:rPr>
                        <a:t>training, community events, et al)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$190,000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3441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Task 3. Pre-Launch Marketing Campaign </a:t>
                      </a:r>
                      <a:r>
                        <a:rPr lang="en-US" sz="1600" b="0" dirty="0" smtClean="0">
                          <a:effectLst/>
                        </a:rPr>
                        <a:t>(video, social </a:t>
                      </a:r>
                      <a:r>
                        <a:rPr lang="en-US" sz="1600" b="0" dirty="0">
                          <a:effectLst/>
                        </a:rPr>
                        <a:t>media, </a:t>
                      </a:r>
                      <a:r>
                        <a:rPr lang="en-US" sz="1600" b="0" dirty="0" smtClean="0">
                          <a:effectLst/>
                        </a:rPr>
                        <a:t>press</a:t>
                      </a:r>
                      <a:r>
                        <a:rPr lang="en-US" sz="1600" b="0" baseline="0" dirty="0" smtClean="0">
                          <a:effectLst/>
                        </a:rPr>
                        <a:t> outreach</a:t>
                      </a:r>
                      <a:r>
                        <a:rPr lang="en-US" sz="1600" b="0" dirty="0" smtClean="0">
                          <a:effectLst/>
                        </a:rPr>
                        <a:t>,</a:t>
                      </a:r>
                      <a:r>
                        <a:rPr lang="en-US" sz="1600" b="0" baseline="0" dirty="0" smtClean="0">
                          <a:effectLst/>
                        </a:rPr>
                        <a:t> paid</a:t>
                      </a:r>
                      <a:r>
                        <a:rPr lang="en-US" sz="1600" b="0" dirty="0" smtClean="0">
                          <a:effectLst/>
                        </a:rPr>
                        <a:t> </a:t>
                      </a:r>
                      <a:r>
                        <a:rPr lang="en-US" sz="1600" b="0" dirty="0">
                          <a:effectLst/>
                        </a:rPr>
                        <a:t>advertising campaign)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$280,000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2010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Task 4. Customer Notification </a:t>
                      </a:r>
                      <a:r>
                        <a:rPr lang="en-US" sz="1600" b="0" dirty="0" smtClean="0">
                          <a:effectLst/>
                        </a:rPr>
                        <a:t>(content,</a:t>
                      </a:r>
                      <a:r>
                        <a:rPr lang="en-US" sz="1600" b="0" baseline="0" dirty="0" smtClean="0">
                          <a:effectLst/>
                        </a:rPr>
                        <a:t> design and print/mail costs of </a:t>
                      </a:r>
                      <a:r>
                        <a:rPr lang="en-US" sz="1600" b="0" dirty="0" smtClean="0">
                          <a:effectLst/>
                        </a:rPr>
                        <a:t>opt </a:t>
                      </a:r>
                      <a:r>
                        <a:rPr lang="en-US" sz="1600" b="0" dirty="0">
                          <a:effectLst/>
                        </a:rPr>
                        <a:t>out notices and call center script)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$270,000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5722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TOTAL: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$1,000,000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05117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8467" y="1143000"/>
            <a:ext cx="9144000" cy="76200"/>
          </a:xfrm>
          <a:prstGeom prst="rect">
            <a:avLst/>
          </a:prstGeom>
          <a:solidFill>
            <a:srgbClr val="246B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246B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EBCE_final logo.png" descr="/Users/sbierzychudek/Desktop/Alameda_CCA/EBCE_final logo.png"/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24600" y="152400"/>
            <a:ext cx="2514600" cy="86919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01" y="309820"/>
            <a:ext cx="645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Item </a:t>
            </a:r>
            <a:r>
              <a:rPr lang="en-US" sz="3200" dirty="0">
                <a:solidFill>
                  <a:srgbClr val="0070C0"/>
                </a:solidFill>
              </a:rPr>
              <a:t>6</a:t>
            </a:r>
            <a:r>
              <a:rPr lang="en-US" sz="3200" dirty="0" smtClean="0">
                <a:solidFill>
                  <a:srgbClr val="0070C0"/>
                </a:solidFill>
              </a:rPr>
              <a:t>: Implementation Budget</a:t>
            </a:r>
            <a:endParaRPr lang="en-US" sz="3200" dirty="0">
              <a:solidFill>
                <a:srgbClr val="0070C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13764732"/>
              </p:ext>
            </p:extLst>
          </p:nvPr>
        </p:nvGraphicFramePr>
        <p:xfrm>
          <a:off x="381000" y="1981200"/>
          <a:ext cx="8534400" cy="35224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11046"/>
                <a:gridCol w="1923354"/>
              </a:tblGrid>
              <a:tr h="24824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East Bay Community Energy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Proposed </a:t>
                      </a:r>
                      <a:r>
                        <a:rPr lang="en-US" sz="1600" dirty="0" smtClean="0">
                          <a:effectLst/>
                        </a:rPr>
                        <a:t>Phase 2-3 Implementation Budget (</a:t>
                      </a:r>
                      <a:r>
                        <a:rPr lang="en-US" sz="1600" dirty="0" err="1" smtClean="0">
                          <a:effectLst/>
                        </a:rPr>
                        <a:t>Cont</a:t>
                      </a:r>
                      <a:r>
                        <a:rPr lang="en-US" sz="1600" dirty="0" smtClean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b"/>
                </a:tc>
              </a:tr>
              <a:tr h="2482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b"/>
                </a:tc>
              </a:tr>
              <a:tr h="2303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FF00"/>
                          </a:solidFill>
                          <a:effectLst/>
                        </a:rPr>
                        <a:t>Project</a:t>
                      </a:r>
                      <a:r>
                        <a:rPr lang="en-US" sz="16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Management</a:t>
                      </a:r>
                      <a:r>
                        <a:rPr lang="en-US" sz="1600" dirty="0" smtClean="0">
                          <a:solidFill>
                            <a:srgbClr val="FFFF00"/>
                          </a:solidFill>
                          <a:effectLst/>
                        </a:rPr>
                        <a:t>, 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  <a:effectLst/>
                        </a:rPr>
                        <a:t>Legal and Other/Misc.</a:t>
                      </a:r>
                      <a:endParaRPr lang="en-US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230327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General </a:t>
                      </a:r>
                      <a:r>
                        <a:rPr lang="en-US" sz="1600" b="0" dirty="0" smtClean="0">
                          <a:effectLst/>
                        </a:rPr>
                        <a:t>project </a:t>
                      </a:r>
                      <a:r>
                        <a:rPr lang="en-US" sz="1600" b="0" dirty="0" err="1" smtClean="0">
                          <a:effectLst/>
                        </a:rPr>
                        <a:t>mgmt</a:t>
                      </a:r>
                      <a:r>
                        <a:rPr lang="en-US" sz="1600" b="0" dirty="0" smtClean="0">
                          <a:effectLst/>
                        </a:rPr>
                        <a:t> and consulting </a:t>
                      </a:r>
                      <a:r>
                        <a:rPr lang="en-US" sz="1600" b="0" dirty="0">
                          <a:effectLst/>
                        </a:rPr>
                        <a:t>assistance from </a:t>
                      </a:r>
                      <a:r>
                        <a:rPr lang="en-US" sz="1600" b="0" dirty="0" smtClean="0">
                          <a:effectLst/>
                        </a:rPr>
                        <a:t>Sequoia</a:t>
                      </a:r>
                      <a:r>
                        <a:rPr lang="en-US" sz="1600" b="0" baseline="0" dirty="0" smtClean="0">
                          <a:effectLst/>
                        </a:rPr>
                        <a:t> Foundation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$90,000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230327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Legal Review of Banking, Lockbox and Energy Supply Agreements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$60,000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230327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Executive salaries paid prior to program revenues commencing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$150,000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230327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Start up administrative costs (office rent, equipment, insurance, etc.)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$60,000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230327">
                <a:tc>
                  <a:txBody>
                    <a:bodyPr/>
                    <a:lstStyle/>
                    <a:p>
                      <a:pPr marL="0" marR="0" indent="254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Gain party status/register at </a:t>
                      </a:r>
                      <a:r>
                        <a:rPr lang="en-US" sz="1600" b="0" dirty="0" smtClean="0">
                          <a:effectLst/>
                        </a:rPr>
                        <a:t>CPUC;</a:t>
                      </a:r>
                      <a:r>
                        <a:rPr lang="en-US" sz="1600" b="0" baseline="0" dirty="0" smtClean="0">
                          <a:effectLst/>
                        </a:rPr>
                        <a:t> </a:t>
                      </a:r>
                      <a:r>
                        <a:rPr lang="en-US" sz="1600" b="0" dirty="0" smtClean="0">
                          <a:effectLst/>
                        </a:rPr>
                        <a:t>CCA Bond, security deposits, et al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$130,000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2303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TOTAL: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$490,000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2303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230327">
                <a:tc>
                  <a:txBody>
                    <a:bodyPr/>
                    <a:lstStyle/>
                    <a:p>
                      <a:pPr marL="0" marR="0" lvl="0" indent="254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Local Development Business Plan</a:t>
                      </a:r>
                      <a:endParaRPr lang="en-US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$500,000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2303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</a:tr>
              <a:tr h="2482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GRAND TOTAL: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$2,400,000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7" marR="49017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51332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>
          <a:xfrm>
            <a:off x="150813" y="2642291"/>
            <a:ext cx="8534400" cy="3276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     		</a:t>
            </a:r>
            <a:endParaRPr lang="en-US" sz="16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8467" y="1143000"/>
            <a:ext cx="9144000" cy="76200"/>
          </a:xfrm>
          <a:prstGeom prst="rect">
            <a:avLst/>
          </a:prstGeom>
          <a:solidFill>
            <a:srgbClr val="246B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246B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EBCE_final logo.png" descr="/Users/sbierzychudek/Desktop/Alameda_CCA/EBCE_final logo.png"/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24600" y="152400"/>
            <a:ext cx="2514600" cy="8691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201" y="309820"/>
            <a:ext cx="645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Item </a:t>
            </a:r>
            <a:r>
              <a:rPr lang="en-US" sz="3200" dirty="0">
                <a:solidFill>
                  <a:srgbClr val="0070C0"/>
                </a:solidFill>
              </a:rPr>
              <a:t>6</a:t>
            </a:r>
            <a:r>
              <a:rPr lang="en-US" sz="3200" dirty="0" smtClean="0">
                <a:solidFill>
                  <a:srgbClr val="0070C0"/>
                </a:solidFill>
              </a:rPr>
              <a:t>: County Fiscal Services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033" y="1581127"/>
            <a:ext cx="87630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en-US" sz="2400" dirty="0" smtClean="0"/>
              <a:t>Establish an EBCE Fund and Chart of Accounts to track project expenditures for reimbursement</a:t>
            </a:r>
          </a:p>
          <a:p>
            <a:pPr marL="342900" indent="-342900">
              <a:buFont typeface="Wingdings" charset="2"/>
              <a:buChar char="Ø"/>
            </a:pPr>
            <a:endParaRPr lang="en-US" sz="1000" dirty="0" smtClean="0"/>
          </a:p>
          <a:p>
            <a:pPr marL="342900" indent="-342900">
              <a:buFont typeface="Wingdings" charset="2"/>
              <a:buChar char="Ø"/>
            </a:pPr>
            <a:r>
              <a:rPr lang="en-US" sz="2400" dirty="0" smtClean="0"/>
              <a:t>Cut warrants and pay authorized invoices</a:t>
            </a:r>
          </a:p>
          <a:p>
            <a:pPr marL="342900" indent="-342900">
              <a:buFont typeface="Wingdings" charset="2"/>
              <a:buChar char="Ø"/>
            </a:pPr>
            <a:endParaRPr lang="en-US" sz="1000" dirty="0" smtClean="0"/>
          </a:p>
          <a:p>
            <a:pPr marL="342900" indent="-342900">
              <a:buFont typeface="Wingdings" charset="2"/>
              <a:buChar char="Ø"/>
            </a:pPr>
            <a:r>
              <a:rPr lang="en-US" sz="2400" dirty="0" smtClean="0"/>
              <a:t>Produce financial reports for the Board</a:t>
            </a:r>
          </a:p>
          <a:p>
            <a:pPr marL="342900" indent="-342900">
              <a:buFont typeface="Wingdings" charset="2"/>
              <a:buChar char="Ø"/>
            </a:pPr>
            <a:endParaRPr lang="en-US" sz="1000" dirty="0" smtClean="0"/>
          </a:p>
          <a:p>
            <a:pPr marL="342900" indent="-342900">
              <a:buFont typeface="Wingdings" charset="2"/>
              <a:buChar char="Ø"/>
            </a:pPr>
            <a:r>
              <a:rPr lang="en-US" sz="2400" dirty="0" smtClean="0"/>
              <a:t>Assist in the development of initial Agency operating budget</a:t>
            </a:r>
          </a:p>
          <a:p>
            <a:pPr marL="342900" indent="-342900">
              <a:buFont typeface="Wingdings" charset="2"/>
              <a:buChar char="Ø"/>
            </a:pPr>
            <a:endParaRPr lang="en-US" sz="1000" dirty="0" smtClean="0"/>
          </a:p>
          <a:p>
            <a:pPr marL="342900" indent="-342900">
              <a:buFont typeface="Wingdings" charset="2"/>
              <a:buChar char="Ø"/>
            </a:pPr>
            <a:r>
              <a:rPr lang="en-US" sz="2400" dirty="0" smtClean="0"/>
              <a:t>Assist in scope development and bid review for EBCE banking and credit services RFP</a:t>
            </a:r>
          </a:p>
          <a:p>
            <a:pPr marL="342900" indent="-342900">
              <a:buFont typeface="Wingdings" charset="2"/>
              <a:buChar char="Ø"/>
            </a:pPr>
            <a:endParaRPr lang="en-US" sz="1000" dirty="0" smtClean="0"/>
          </a:p>
          <a:p>
            <a:pPr marL="342900" indent="-342900">
              <a:buFont typeface="Wingdings" charset="2"/>
              <a:buChar char="Ø"/>
            </a:pPr>
            <a:r>
              <a:rPr lang="en-US" sz="2400" dirty="0" smtClean="0"/>
              <a:t>Assist with requirements of anticipated credit guarantee to be provided by the County and interested member Agencies</a:t>
            </a:r>
          </a:p>
          <a:p>
            <a:pPr marL="342900" indent="-342900">
              <a:buFont typeface="Wingdings" charset="2"/>
              <a:buChar char="Ø"/>
            </a:pPr>
            <a:endParaRPr lang="en-US" sz="1000" dirty="0" smtClean="0"/>
          </a:p>
          <a:p>
            <a:pPr marL="342900" indent="-342900">
              <a:buFont typeface="Wingdings" charset="2"/>
              <a:buChar char="Ø"/>
            </a:pPr>
            <a:r>
              <a:rPr lang="en-US" sz="2400" dirty="0" smtClean="0"/>
              <a:t>Assist in supporting an independent audit when time appropriate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0292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>
          <a:xfrm>
            <a:off x="150813" y="2642291"/>
            <a:ext cx="8534400" cy="3276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     		</a:t>
            </a:r>
            <a:endParaRPr lang="en-US" sz="16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8467" y="1143000"/>
            <a:ext cx="9144000" cy="76200"/>
          </a:xfrm>
          <a:prstGeom prst="rect">
            <a:avLst/>
          </a:prstGeom>
          <a:solidFill>
            <a:srgbClr val="246B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246B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EBCE_final logo.png" descr="/Users/sbierzychudek/Desktop/Alameda_CCA/EBCE_final logo.png"/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24600" y="152400"/>
            <a:ext cx="2514600" cy="8691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201" y="309820"/>
            <a:ext cx="645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Item </a:t>
            </a:r>
            <a:r>
              <a:rPr lang="en-US" sz="3200" dirty="0">
                <a:solidFill>
                  <a:srgbClr val="0070C0"/>
                </a:solidFill>
              </a:rPr>
              <a:t>6</a:t>
            </a:r>
            <a:r>
              <a:rPr lang="en-US" sz="3200" dirty="0" smtClean="0">
                <a:solidFill>
                  <a:srgbClr val="0070C0"/>
                </a:solidFill>
              </a:rPr>
              <a:t>: Banking and Credit Services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033" y="1445834"/>
            <a:ext cx="87630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Start Up Capital: </a:t>
            </a:r>
            <a:r>
              <a:rPr lang="en-US" sz="2400" b="1" dirty="0" smtClean="0">
                <a:solidFill>
                  <a:srgbClr val="FF0000"/>
                </a:solidFill>
              </a:rPr>
              <a:t>Done</a:t>
            </a:r>
            <a:endParaRPr lang="en-US" sz="2400" b="1" dirty="0" smtClean="0"/>
          </a:p>
          <a:p>
            <a:pPr marL="914400" lvl="1" indent="-457200">
              <a:buFont typeface="Wingdings" charset="2"/>
              <a:buChar char="Ø"/>
            </a:pPr>
            <a:r>
              <a:rPr lang="en-US" sz="2000" dirty="0" smtClean="0"/>
              <a:t>Maximum of $3.735M provided by County as a loan with modest interest TBD repayable to the JPA  </a:t>
            </a:r>
          </a:p>
          <a:p>
            <a:pPr marL="457200" indent="-457200">
              <a:buFont typeface="Wingdings" charset="2"/>
              <a:buChar char="Ø"/>
            </a:pPr>
            <a:endParaRPr lang="en-US" sz="1400" dirty="0" smtClean="0"/>
          </a:p>
          <a:p>
            <a:pPr marL="800100" lvl="1" indent="-342900">
              <a:buFont typeface="Wingdings" charset="2"/>
              <a:buChar char="Ø"/>
            </a:pPr>
            <a:r>
              <a:rPr lang="en-US" sz="2000" dirty="0" smtClean="0"/>
              <a:t> County staff time and internal soft costs will also be reimbursed</a:t>
            </a:r>
          </a:p>
          <a:p>
            <a:pPr marL="800100" lvl="1" indent="-342900">
              <a:buFont typeface="Wingdings" charset="2"/>
              <a:buChar char="Ø"/>
            </a:pPr>
            <a:endParaRPr lang="en-US" sz="1400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Line of Credit: </a:t>
            </a:r>
            <a:r>
              <a:rPr lang="en-US" sz="2400" b="1" dirty="0" smtClean="0">
                <a:solidFill>
                  <a:srgbClr val="FF0000"/>
                </a:solidFill>
              </a:rPr>
              <a:t>Up Next</a:t>
            </a:r>
            <a:endParaRPr lang="en-US" sz="2400" b="1" dirty="0" smtClean="0"/>
          </a:p>
          <a:p>
            <a:pPr marL="914400" lvl="1" indent="-457200">
              <a:buFont typeface="Wingdings" charset="2"/>
              <a:buChar char="Ø"/>
            </a:pPr>
            <a:r>
              <a:rPr lang="en-US" sz="2000" dirty="0" smtClean="0"/>
              <a:t>Generally a 2-year LOC</a:t>
            </a:r>
          </a:p>
          <a:p>
            <a:pPr marL="914400" lvl="1" indent="-457200">
              <a:buFont typeface="Wingdings" charset="2"/>
              <a:buChar char="Ø"/>
            </a:pPr>
            <a:r>
              <a:rPr lang="en-US" sz="2000" dirty="0" smtClean="0"/>
              <a:t>Total amount required TBD, but could be $25-$30M+</a:t>
            </a:r>
          </a:p>
          <a:p>
            <a:pPr marL="914400" lvl="1" indent="-457200">
              <a:buFont typeface="Wingdings" charset="2"/>
              <a:buChar char="Ø"/>
            </a:pPr>
            <a:r>
              <a:rPr lang="en-US" sz="2000" dirty="0" smtClean="0"/>
              <a:t>Some portion will require a credit guarantee</a:t>
            </a:r>
          </a:p>
          <a:p>
            <a:pPr marL="457200" indent="-457200">
              <a:buFont typeface="+mj-lt"/>
              <a:buAutoNum type="arabicPeriod"/>
            </a:pP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Longer Term Working Capital/Term Debt: </a:t>
            </a:r>
            <a:r>
              <a:rPr lang="en-US" sz="2400" b="1" dirty="0" smtClean="0">
                <a:solidFill>
                  <a:srgbClr val="FF0000"/>
                </a:solidFill>
              </a:rPr>
              <a:t>Post Operational</a:t>
            </a:r>
          </a:p>
          <a:p>
            <a:pPr marL="914400" lvl="1" indent="-457200">
              <a:buFont typeface="Wingdings" charset="2"/>
              <a:buChar char="Ø"/>
            </a:pPr>
            <a:r>
              <a:rPr lang="en-US" sz="2000" dirty="0" smtClean="0"/>
              <a:t>To finance additional power contracts, operations, local projects, etc.</a:t>
            </a:r>
          </a:p>
          <a:p>
            <a:pPr marL="800100" lvl="1" indent="-342900">
              <a:buFont typeface="Wingdings" charset="2"/>
              <a:buChar char="Ø"/>
            </a:pPr>
            <a:endParaRPr lang="en-US" sz="2400" dirty="0"/>
          </a:p>
          <a:p>
            <a:pPr marL="800100" lvl="1" indent="-342900">
              <a:buFont typeface="Wingdings" charset="2"/>
              <a:buChar char="Ø"/>
            </a:pP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386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>
          <a:xfrm>
            <a:off x="150813" y="2642291"/>
            <a:ext cx="8534400" cy="3276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     		</a:t>
            </a:r>
            <a:endParaRPr lang="en-US" sz="16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8467" y="1143000"/>
            <a:ext cx="9144000" cy="76200"/>
          </a:xfrm>
          <a:prstGeom prst="rect">
            <a:avLst/>
          </a:prstGeom>
          <a:solidFill>
            <a:srgbClr val="246B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246B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EBCE_final logo.png" descr="/Users/sbierzychudek/Desktop/Alameda_CCA/EBCE_final logo.png"/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24600" y="152400"/>
            <a:ext cx="2514600" cy="869191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45121" y="1219200"/>
            <a:ext cx="8688388" cy="5638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r>
              <a:rPr lang="en-US" sz="2400" dirty="0" smtClean="0"/>
              <a:t>CEO to be hired under temporary contract with EBCE for 6-8 months while EBCE employee benefits and staffing plan is established.</a:t>
            </a:r>
          </a:p>
          <a:p>
            <a:r>
              <a:rPr lang="en-US" sz="2400" dirty="0" smtClean="0"/>
              <a:t>Position will then transition to salaried employee of EBCE</a:t>
            </a:r>
          </a:p>
          <a:p>
            <a:r>
              <a:rPr lang="en-US" sz="2400" dirty="0" smtClean="0"/>
              <a:t>Requesting ad hoc committee of the Board to participate in candidate review process.</a:t>
            </a:r>
          </a:p>
          <a:p>
            <a:r>
              <a:rPr lang="en-US" sz="2400" dirty="0" smtClean="0"/>
              <a:t>Full Board will be included in closed session(s) with finalists</a:t>
            </a:r>
          </a:p>
          <a:p>
            <a:r>
              <a:rPr lang="en-US" sz="2400" dirty="0" smtClean="0"/>
              <a:t>Recommend hiring outside HR firm to assist with additional Agency hires once CEO is hired and staffing plan is approved.</a:t>
            </a:r>
          </a:p>
          <a:p>
            <a:r>
              <a:rPr lang="en-US" sz="2400" dirty="0" smtClean="0"/>
              <a:t>Temporary office space for up to 6 initial EBCE employees at County CDA office in Hayward. </a:t>
            </a:r>
          </a:p>
          <a:p>
            <a:endParaRPr lang="en-US" sz="2400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23350" y="317270"/>
            <a:ext cx="5948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Item 7: CEO Recruitment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1523999"/>
            <a:ext cx="8305800" cy="4679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endParaRPr lang="en-US" sz="2000" u="sng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400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>
          <a:xfrm>
            <a:off x="150813" y="2642291"/>
            <a:ext cx="8534400" cy="3276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     		</a:t>
            </a:r>
            <a:endParaRPr lang="en-US" sz="16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8467" y="1143000"/>
            <a:ext cx="9144000" cy="76200"/>
          </a:xfrm>
          <a:prstGeom prst="rect">
            <a:avLst/>
          </a:prstGeom>
          <a:solidFill>
            <a:srgbClr val="246B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246B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EBCE_final logo.png" descr="/Users/sbierzychudek/Desktop/Alameda_CCA/EBCE_final logo.png"/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24600" y="152400"/>
            <a:ext cx="2514600" cy="869191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393174"/>
            <a:ext cx="8450527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Proposed Timeline</a:t>
            </a:r>
          </a:p>
          <a:p>
            <a:r>
              <a:rPr lang="en-US" sz="2400" dirty="0" smtClean="0"/>
              <a:t>March 1 - Board approval of CEO job description and recruitment approach</a:t>
            </a:r>
          </a:p>
          <a:p>
            <a:r>
              <a:rPr lang="en-US" sz="2400" dirty="0" smtClean="0"/>
              <a:t>March 8 - Position posted </a:t>
            </a:r>
          </a:p>
          <a:p>
            <a:r>
              <a:rPr lang="en-US" sz="2400" dirty="0" smtClean="0"/>
              <a:t>April 5 – Applicant deadline</a:t>
            </a:r>
          </a:p>
          <a:p>
            <a:r>
              <a:rPr lang="en-US" sz="2400" dirty="0" smtClean="0"/>
              <a:t>April 6-20 – Initial screening</a:t>
            </a:r>
          </a:p>
          <a:p>
            <a:r>
              <a:rPr lang="en-US" sz="2400" dirty="0" smtClean="0"/>
              <a:t>Week of May 1 – First round interviews (6-9 candidates)</a:t>
            </a:r>
          </a:p>
          <a:p>
            <a:r>
              <a:rPr lang="en-US" sz="2400" dirty="0" smtClean="0"/>
              <a:t>Week of May 15 – Second round interviews (2-3 candidates)</a:t>
            </a:r>
          </a:p>
          <a:p>
            <a:r>
              <a:rPr lang="en-US" sz="2400" dirty="0" smtClean="0"/>
              <a:t>Late May – Closed session negotiations</a:t>
            </a:r>
          </a:p>
          <a:p>
            <a:r>
              <a:rPr lang="en-US" sz="2400" dirty="0" smtClean="0"/>
              <a:t>Mid May – Board approval of recommended </a:t>
            </a:r>
            <a:r>
              <a:rPr lang="en-US" sz="2400" dirty="0"/>
              <a:t>c</a:t>
            </a:r>
            <a:r>
              <a:rPr lang="en-US" sz="2400" dirty="0" smtClean="0"/>
              <a:t>andidate</a:t>
            </a:r>
          </a:p>
          <a:p>
            <a:r>
              <a:rPr lang="en-US" sz="2400" dirty="0" smtClean="0"/>
              <a:t>Early June – CEO begins work </a:t>
            </a:r>
            <a:endParaRPr lang="en-US" sz="2000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23350" y="317270"/>
            <a:ext cx="5948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Item 7: CEO Recruitment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1523999"/>
            <a:ext cx="8305800" cy="4679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endParaRPr lang="en-US" sz="2000" u="sng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8788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2133</TotalTime>
  <Words>916</Words>
  <Application>Microsoft Office PowerPoint</Application>
  <PresentationFormat>On-screen Show (4:3)</PresentationFormat>
  <Paragraphs>186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Kaiser Permanente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Seth J. Baruch</dc:creator>
  <cp:lastModifiedBy>Tom Kelly</cp:lastModifiedBy>
  <cp:revision>179</cp:revision>
  <dcterms:created xsi:type="dcterms:W3CDTF">2015-04-13T20:47:06Z</dcterms:created>
  <dcterms:modified xsi:type="dcterms:W3CDTF">2017-03-02T00:46:33Z</dcterms:modified>
</cp:coreProperties>
</file>