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4"/>
  </p:sldMasterIdLst>
  <p:notesMasterIdLst>
    <p:notesMasterId r:id="rId12"/>
  </p:notesMasterIdLst>
  <p:handoutMasterIdLst>
    <p:handoutMasterId r:id="rId13"/>
  </p:handoutMasterIdLst>
  <p:sldIdLst>
    <p:sldId id="422" r:id="rId5"/>
    <p:sldId id="545" r:id="rId6"/>
    <p:sldId id="562" r:id="rId7"/>
    <p:sldId id="561" r:id="rId8"/>
    <p:sldId id="547" r:id="rId9"/>
    <p:sldId id="559" r:id="rId10"/>
    <p:sldId id="56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D7B"/>
    <a:srgbClr val="00AFBA"/>
    <a:srgbClr val="FFFF99"/>
    <a:srgbClr val="00B9C4"/>
    <a:srgbClr val="00B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34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Henderson" userId="730ef017-2f47-4bd2-ba13-c9d36ad2f484" providerId="ADAL" clId="{D552CDDC-6A8C-4DBB-B328-F3C0A51B116D}"/>
    <pc:docChg chg="custSel addSld modSld">
      <pc:chgData name="Annie Henderson" userId="730ef017-2f47-4bd2-ba13-c9d36ad2f484" providerId="ADAL" clId="{D552CDDC-6A8C-4DBB-B328-F3C0A51B116D}" dt="2020-05-21T03:39:09.307" v="832" actId="113"/>
      <pc:docMkLst>
        <pc:docMk/>
      </pc:docMkLst>
      <pc:sldChg chg="modSp mod">
        <pc:chgData name="Annie Henderson" userId="730ef017-2f47-4bd2-ba13-c9d36ad2f484" providerId="ADAL" clId="{D552CDDC-6A8C-4DBB-B328-F3C0A51B116D}" dt="2020-05-21T03:32:56.372" v="216" actId="20577"/>
        <pc:sldMkLst>
          <pc:docMk/>
          <pc:sldMk cId="0" sldId="547"/>
        </pc:sldMkLst>
        <pc:spChg chg="mod">
          <ac:chgData name="Annie Henderson" userId="730ef017-2f47-4bd2-ba13-c9d36ad2f484" providerId="ADAL" clId="{D552CDDC-6A8C-4DBB-B328-F3C0A51B116D}" dt="2020-05-21T03:32:56.372" v="216" actId="20577"/>
          <ac:spMkLst>
            <pc:docMk/>
            <pc:sldMk cId="0" sldId="547"/>
            <ac:spMk id="5" creationId="{74BA312D-7309-41CD-A753-5A7FA6BB7160}"/>
          </ac:spMkLst>
        </pc:spChg>
      </pc:sldChg>
      <pc:sldChg chg="modSp mod">
        <pc:chgData name="Annie Henderson" userId="730ef017-2f47-4bd2-ba13-c9d36ad2f484" providerId="ADAL" clId="{D552CDDC-6A8C-4DBB-B328-F3C0A51B116D}" dt="2020-05-21T03:38:38.194" v="831" actId="14734"/>
        <pc:sldMkLst>
          <pc:docMk/>
          <pc:sldMk cId="4037634723" sldId="561"/>
        </pc:sldMkLst>
        <pc:spChg chg="mod">
          <ac:chgData name="Annie Henderson" userId="730ef017-2f47-4bd2-ba13-c9d36ad2f484" providerId="ADAL" clId="{D552CDDC-6A8C-4DBB-B328-F3C0A51B116D}" dt="2020-05-21T03:37:30.040" v="818" actId="20577"/>
          <ac:spMkLst>
            <pc:docMk/>
            <pc:sldMk cId="4037634723" sldId="561"/>
            <ac:spMk id="2" creationId="{FCDC4430-7D30-42A6-9223-38B1C08D666C}"/>
          </ac:spMkLst>
        </pc:spChg>
        <pc:graphicFrameChg chg="mod modGraphic">
          <ac:chgData name="Annie Henderson" userId="730ef017-2f47-4bd2-ba13-c9d36ad2f484" providerId="ADAL" clId="{D552CDDC-6A8C-4DBB-B328-F3C0A51B116D}" dt="2020-05-21T03:38:38.194" v="831" actId="14734"/>
          <ac:graphicFrameMkLst>
            <pc:docMk/>
            <pc:sldMk cId="4037634723" sldId="561"/>
            <ac:graphicFrameMk id="5" creationId="{4FF9CF5E-37BB-4783-8837-41F1A314BC41}"/>
          </ac:graphicFrameMkLst>
        </pc:graphicFrameChg>
      </pc:sldChg>
      <pc:sldChg chg="modSp new mod">
        <pc:chgData name="Annie Henderson" userId="730ef017-2f47-4bd2-ba13-c9d36ad2f484" providerId="ADAL" clId="{D552CDDC-6A8C-4DBB-B328-F3C0A51B116D}" dt="2020-05-21T03:39:09.307" v="832" actId="113"/>
        <pc:sldMkLst>
          <pc:docMk/>
          <pc:sldMk cId="1530639103" sldId="562"/>
        </pc:sldMkLst>
        <pc:spChg chg="mod">
          <ac:chgData name="Annie Henderson" userId="730ef017-2f47-4bd2-ba13-c9d36ad2f484" providerId="ADAL" clId="{D552CDDC-6A8C-4DBB-B328-F3C0A51B116D}" dt="2020-05-21T03:34:13.436" v="256" actId="20577"/>
          <ac:spMkLst>
            <pc:docMk/>
            <pc:sldMk cId="1530639103" sldId="562"/>
            <ac:spMk id="2" creationId="{CDD6016C-5690-408F-A71C-AC242E44298C}"/>
          </ac:spMkLst>
        </pc:spChg>
        <pc:spChg chg="mod">
          <ac:chgData name="Annie Henderson" userId="730ef017-2f47-4bd2-ba13-c9d36ad2f484" providerId="ADAL" clId="{D552CDDC-6A8C-4DBB-B328-F3C0A51B116D}" dt="2020-05-21T03:39:09.307" v="832" actId="113"/>
          <ac:spMkLst>
            <pc:docMk/>
            <pc:sldMk cId="1530639103" sldId="562"/>
            <ac:spMk id="3" creationId="{73BAB09B-FC11-47A6-B678-22719E3E03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FC5FF-522C-8B4B-9AF3-9C507F37068D}" type="datetimeFigureOut"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1A5B-3FA0-6345-ADFB-5D828BECFB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5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B4C9-E7BC-B84A-9EA3-A5309DE65488}" type="datetimeFigureOut"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B98C3-AA33-DF4E-AFFE-9D4F69EEC5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13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puc.ca.gov/PublishedDocs/Published/G000/M335/K833/335833693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1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High Usage </a:t>
            </a:r>
            <a:r>
              <a:rPr lang="en-US" sz="1200" b="1" i="0" u="sng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SurCharge</a:t>
            </a:r>
            <a:r>
              <a:rPr lang="en-US" sz="1200" b="1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(HUC/HUS) Update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Background: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With current COVID 19 shelter in place, energy usage for residential customers is on the rise.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SDG&amp;E requested to eliminate the High Usage Charge (HUC) in an attempt to reduce summer bill spikes. In response to this request, PG&amp;E and SCE were included in the proposed decision to consider modification of the HUC versus elimination.</a:t>
            </a:r>
          </a:p>
          <a:p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What is happening?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Proposed Decision modifies the current HUC structure</a:t>
            </a: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Reduce the price of the HUC to 25% (currently ~75%) of the Tier 2 price per kilowatt hour through at least through 10/31/2020</a:t>
            </a: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Between 11/1/2020 &amp; 11/15/2020, PG&amp;E will return to the price ratio utilized on 5/31/2020, unless the Executive Order N 33 20 or a similar order to stay at home related to COVID 19, is still in place as of 10/31/2020</a:t>
            </a:r>
          </a:p>
          <a:p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Proposed Decision, approved on 5/7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http://docs.cpuc.ca.gov/PublishedDocs/Published/G000/M335/K833/335833693.PDF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When?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approved, new structure would be in place as of 6/1/2020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Decision is likely expected 5/7/2020</a:t>
            </a:r>
          </a:p>
          <a:p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How does this affect CCAs?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HUC is part of the Conservation Incentive Adjustment and is only on the T&amp;D portion of the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rate.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HUC is not part of the generation charges</a:t>
            </a:r>
          </a:p>
          <a:p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Customer Awareness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PG &amp;E will be defaulting customers with an email onto our HUC alert program</a:t>
            </a: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Some customers have not seen the HUC before.</a:t>
            </a: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alert program will help to avoid surprise high bills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Customers will only receive alerts if:</a:t>
            </a: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They are in danger of incurring the HUC (Projected to exceed 400% of baseline)</a:t>
            </a:r>
          </a:p>
          <a:p>
            <a:pPr lvl="1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If they have incurred the HUC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HUC alert program is available now &amp; voluntary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Customers can unenroll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413C-EDA0-3840-B20B-FFE65448EFED}" type="datetime1"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1" y="-257529"/>
            <a:ext cx="9198822" cy="7427801"/>
          </a:xfrm>
          <a:prstGeom prst="rect">
            <a:avLst/>
          </a:prstGeom>
        </p:spPr>
      </p:pic>
      <p:pic>
        <p:nvPicPr>
          <p:cNvPr id="9" name="Google Shape;92;p13"/>
          <p:cNvPicPr preferRelativeResize="0"/>
          <p:nvPr userDrawn="1"/>
        </p:nvPicPr>
        <p:blipFill rotWithShape="1">
          <a:blip r:embed="rId3">
            <a:alphaModFix/>
          </a:blip>
          <a:srcRect l="-10135" t="-22227" r="-9955" b="-36200"/>
          <a:stretch/>
        </p:blipFill>
        <p:spPr>
          <a:xfrm>
            <a:off x="-200025" y="-19050"/>
            <a:ext cx="29574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0;p13"/>
          <p:cNvSpPr/>
          <p:nvPr userDrawn="1"/>
        </p:nvSpPr>
        <p:spPr>
          <a:xfrm rot="5400000" flipH="1">
            <a:off x="4413609" y="32294"/>
            <a:ext cx="3629551" cy="5886052"/>
          </a:xfrm>
          <a:prstGeom prst="parallelogram">
            <a:avLst>
              <a:gd name="adj" fmla="val 25000"/>
            </a:avLst>
          </a:prstGeom>
          <a:solidFill>
            <a:srgbClr val="336D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77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EC043-6526-8B46-BC12-0BF5BF3979AC}" type="datetime1"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BCE_slide_graphic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36" y="129660"/>
            <a:ext cx="5230135" cy="571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60" y="556446"/>
            <a:ext cx="4176479" cy="3988057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EC09-8804-174A-A20A-C784EB5157FC}" type="datetime1"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7144-C897-F749-BB8A-BE9AAED1BBF0}" type="datetime1"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68FD-8E0C-254B-BA65-BEFC285975BB}" type="datetime1"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51EC-F27E-324A-8C26-62986C9273E5}" type="datetime1"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4410"/>
            <a:ext cx="8229600" cy="539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0EAF5-9050-4A42-8237-DAC07FD4A65D}" type="datetime1"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oogle Shape;92;p13"/>
          <p:cNvPicPr preferRelativeResize="0"/>
          <p:nvPr userDrawn="1"/>
        </p:nvPicPr>
        <p:blipFill rotWithShape="1">
          <a:blip r:embed="rId8">
            <a:alphaModFix/>
          </a:blip>
          <a:srcRect l="-10135" t="-22227" r="-9955" b="-36200"/>
          <a:stretch/>
        </p:blipFill>
        <p:spPr>
          <a:xfrm>
            <a:off x="0" y="4501763"/>
            <a:ext cx="1588429" cy="7110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8695937" y="4721352"/>
            <a:ext cx="466338" cy="319755"/>
          </a:xfrm>
          <a:prstGeom prst="rect">
            <a:avLst/>
          </a:prstGeom>
          <a:solidFill>
            <a:srgbClr val="00AF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5234" y="472905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fld id="{692502EC-FCAE-3A44-ADB0-554C221C5A56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7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0" r:id="rId5"/>
    <p:sldLayoutId id="2147483701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336D7B"/>
          </a:solidFill>
          <a:latin typeface="Source Sans Pro"/>
          <a:ea typeface="+mj-ea"/>
          <a:cs typeface="Source Sans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kern="1200">
          <a:solidFill>
            <a:schemeClr val="tx1">
              <a:lumMod val="65000"/>
              <a:lumOff val="35000"/>
            </a:schemeClr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/>
        </p:nvSpPr>
        <p:spPr>
          <a:xfrm>
            <a:off x="3595547" y="2167630"/>
            <a:ext cx="5120272" cy="2101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219"/>
              </a:buClr>
              <a:buSzPts val="36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B9C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Subcommittee Meeting</a:t>
            </a:r>
            <a:endParaRPr dirty="0"/>
          </a:p>
        </p:txBody>
      </p:sp>
      <p:sp>
        <p:nvSpPr>
          <p:cNvPr id="58" name="Google Shape;58;p8"/>
          <p:cNvSpPr txBox="1"/>
          <p:nvPr/>
        </p:nvSpPr>
        <p:spPr>
          <a:xfrm>
            <a:off x="3595547" y="3613748"/>
            <a:ext cx="3090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PRESENTED BY: MAS Team</a:t>
            </a:r>
            <a:endParaRPr sz="14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3595547" y="3846344"/>
            <a:ext cx="30906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DATE: </a:t>
            </a:r>
            <a:r>
              <a:rPr lang="en-US" sz="1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MAY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-US" sz="14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21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2020</a:t>
            </a:r>
            <a:endParaRPr sz="1400" b="0" i="0" u="none" strike="noStrike" cap="none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457200" y="354410"/>
            <a:ext cx="8229600" cy="53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D7B"/>
              </a:buClr>
              <a:buSzPts val="1800"/>
              <a:buNone/>
            </a:pPr>
            <a:r>
              <a:rPr lang="en-US" dirty="0"/>
              <a:t>APRIL HIGHLIGHTS</a:t>
            </a:r>
            <a:endParaRPr dirty="0"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1"/>
          </p:nvPr>
        </p:nvSpPr>
        <p:spPr>
          <a:xfrm>
            <a:off x="457200" y="998596"/>
            <a:ext cx="4253948" cy="328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15900" indent="0">
              <a:lnSpc>
                <a:spcPct val="90000"/>
              </a:lnSpc>
              <a:buSzPts val="1200"/>
              <a:buNone/>
            </a:pPr>
            <a:r>
              <a:rPr lang="en-US" sz="1600" b="1" dirty="0"/>
              <a:t>Account Services</a:t>
            </a:r>
          </a:p>
          <a:p>
            <a:pPr marL="463550" indent="-247650">
              <a:lnSpc>
                <a:spcPct val="90000"/>
              </a:lnSpc>
              <a:buSzPts val="1200"/>
            </a:pPr>
            <a:r>
              <a:rPr lang="en-US" sz="1600" dirty="0"/>
              <a:t>New rate sheets for 2017, 2018, 2019 vintages for usage starting 3/1/2020</a:t>
            </a:r>
            <a:endParaRPr sz="1600" dirty="0"/>
          </a:p>
          <a:p>
            <a:pPr marL="46355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/>
              <a:t>Annual NEM true up in progress</a:t>
            </a:r>
            <a:endParaRPr sz="1600" dirty="0"/>
          </a:p>
          <a:p>
            <a:pPr marL="46355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/>
              <a:t>CARE documentation and outreach</a:t>
            </a:r>
          </a:p>
          <a:p>
            <a:pPr marL="46355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/>
              <a:t>New payment plan allocation for residential accounts approved</a:t>
            </a:r>
          </a:p>
          <a:p>
            <a:pPr marL="46355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/>
              <a:t>Moves have decreased in March, April compared to 2019</a:t>
            </a:r>
          </a:p>
          <a:p>
            <a:pPr marL="463550" indent="-247650">
              <a:lnSpc>
                <a:spcPct val="90000"/>
              </a:lnSpc>
              <a:buSzPts val="1200"/>
            </a:pPr>
            <a:r>
              <a:rPr lang="en-US" sz="1600" dirty="0"/>
              <a:t>New Community Research on large customers</a:t>
            </a:r>
            <a:br>
              <a:rPr lang="en-US" sz="1600" dirty="0"/>
            </a:br>
            <a:endParaRPr lang="en-US" sz="1600" dirty="0"/>
          </a:p>
          <a:p>
            <a:pPr marL="215900" indent="0">
              <a:lnSpc>
                <a:spcPct val="90000"/>
              </a:lnSpc>
              <a:buSzPts val="1200"/>
              <a:buNone/>
            </a:pPr>
            <a:r>
              <a:rPr lang="en-US" sz="1600" b="1" dirty="0"/>
              <a:t>Public Engagement</a:t>
            </a:r>
          </a:p>
          <a:p>
            <a:pPr marL="387350" indent="-171450">
              <a:lnSpc>
                <a:spcPct val="90000"/>
              </a:lnSpc>
              <a:buSzPts val="1200"/>
            </a:pPr>
            <a:r>
              <a:rPr lang="en-US" sz="1600" dirty="0"/>
              <a:t>Community discussions leading up to nuclear allocation decision</a:t>
            </a:r>
          </a:p>
          <a:p>
            <a:pPr marL="387350" indent="-171450">
              <a:lnSpc>
                <a:spcPct val="90000"/>
              </a:lnSpc>
              <a:buSzPts val="1200"/>
            </a:pPr>
            <a:r>
              <a:rPr lang="en-US" sz="1600" dirty="0"/>
              <a:t>Contract liaison for COVID Relief funding</a:t>
            </a:r>
          </a:p>
          <a:p>
            <a:pPr marL="387350" indent="-171450">
              <a:lnSpc>
                <a:spcPct val="90000"/>
              </a:lnSpc>
              <a:buSzPts val="1200"/>
            </a:pPr>
            <a:endParaRPr lang="en-US" sz="1600" dirty="0"/>
          </a:p>
          <a:p>
            <a:pPr marL="463550" lvl="0" indent="-247650">
              <a:lnSpc>
                <a:spcPct val="90000"/>
              </a:lnSpc>
              <a:buSzPts val="1200"/>
            </a:pPr>
            <a:endParaRPr lang="en-US" sz="1600" dirty="0"/>
          </a:p>
          <a:p>
            <a:pPr marL="46355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endParaRPr sz="1600" dirty="0"/>
          </a:p>
          <a:p>
            <a: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 sz="1600" dirty="0"/>
          </a:p>
          <a:p>
            <a: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800"/>
              <a:buNone/>
            </a:pPr>
            <a:endParaRPr sz="700" dirty="0"/>
          </a:p>
          <a:p>
            <a: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sldNum" idx="12"/>
          </p:nvPr>
        </p:nvSpPr>
        <p:spPr>
          <a:xfrm>
            <a:off x="6955234" y="472905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" name="Google Shape;71;p5">
            <a:extLst>
              <a:ext uri="{FF2B5EF4-FFF2-40B4-BE49-F238E27FC236}">
                <a16:creationId xmlns:a16="http://schemas.microsoft.com/office/drawing/2014/main" id="{288BC89B-3199-4E29-80BF-D4BD9C034C52}"/>
              </a:ext>
            </a:extLst>
          </p:cNvPr>
          <p:cNvSpPr txBox="1">
            <a:spLocks/>
          </p:cNvSpPr>
          <p:nvPr/>
        </p:nvSpPr>
        <p:spPr>
          <a:xfrm>
            <a:off x="4572000" y="996461"/>
            <a:ext cx="4253948" cy="32819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0">
              <a:lnSpc>
                <a:spcPct val="90000"/>
              </a:lnSpc>
              <a:buSzPts val="1200"/>
              <a:buFont typeface="Arial"/>
              <a:buNone/>
            </a:pPr>
            <a:r>
              <a:rPr lang="en-US" sz="1600" b="1" dirty="0"/>
              <a:t>Marketing</a:t>
            </a:r>
          </a:p>
          <a:p>
            <a:pPr marL="463550" indent="-247650">
              <a:lnSpc>
                <a:spcPct val="90000"/>
              </a:lnSpc>
              <a:buSzPts val="1200"/>
            </a:pPr>
            <a:r>
              <a:rPr lang="en-US" sz="1600" dirty="0"/>
              <a:t>COVID Relief Fund landing page</a:t>
            </a:r>
          </a:p>
          <a:p>
            <a:pPr marL="463550" indent="-247650">
              <a:lnSpc>
                <a:spcPct val="90000"/>
              </a:lnSpc>
              <a:buSzPts val="1200"/>
            </a:pPr>
            <a:r>
              <a:rPr lang="en-US" sz="1600" dirty="0"/>
              <a:t>Develop CARE enrollment assets</a:t>
            </a:r>
          </a:p>
          <a:p>
            <a:pPr marL="463550" indent="-247650">
              <a:lnSpc>
                <a:spcPct val="90000"/>
              </a:lnSpc>
              <a:buSzPts val="1200"/>
            </a:pPr>
            <a:r>
              <a:rPr lang="en-US" sz="1600" dirty="0"/>
              <a:t>Website updates</a:t>
            </a:r>
          </a:p>
          <a:p>
            <a:pPr marL="463550" indent="-247650">
              <a:lnSpc>
                <a:spcPct val="90000"/>
              </a:lnSpc>
              <a:buSzPts val="1200"/>
            </a:pPr>
            <a:r>
              <a:rPr lang="en-US" sz="1600" dirty="0"/>
              <a:t>Hyperlocal sponsorships</a:t>
            </a:r>
            <a:br>
              <a:rPr lang="en-US" sz="1600" dirty="0"/>
            </a:br>
            <a:endParaRPr lang="en-US" sz="1600" dirty="0"/>
          </a:p>
          <a:p>
            <a:pPr marL="215900" indent="0">
              <a:lnSpc>
                <a:spcPct val="90000"/>
              </a:lnSpc>
              <a:buSzPts val="1200"/>
              <a:buFont typeface="Arial"/>
              <a:buNone/>
            </a:pPr>
            <a:r>
              <a:rPr lang="en-US" sz="1600" b="1" dirty="0"/>
              <a:t>General</a:t>
            </a:r>
          </a:p>
          <a:p>
            <a:pPr marL="463550" lvl="1" indent="-247650">
              <a:lnSpc>
                <a:spcPct val="90000"/>
              </a:lnSpc>
              <a:buSzPts val="1200"/>
              <a:buFont typeface="Arial"/>
              <a:buChar char="•"/>
            </a:pPr>
            <a:r>
              <a:rPr lang="en-US" sz="1600" dirty="0"/>
              <a:t>Continued negotiations with SMUD on contract extension</a:t>
            </a:r>
          </a:p>
          <a:p>
            <a:pPr marL="463550" lvl="1" indent="-247650">
              <a:lnSpc>
                <a:spcPct val="90000"/>
              </a:lnSpc>
              <a:buSzPts val="1200"/>
              <a:buFont typeface="Arial"/>
              <a:buChar char="•"/>
            </a:pPr>
            <a:r>
              <a:rPr lang="en-US" sz="1600" dirty="0"/>
              <a:t>Work on Budget for next fiscal year</a:t>
            </a:r>
          </a:p>
          <a:p>
            <a:pPr marL="215900" indent="0">
              <a:lnSpc>
                <a:spcPct val="90000"/>
              </a:lnSpc>
              <a:buSzPts val="1200"/>
              <a:buNone/>
            </a:pPr>
            <a:endParaRPr lang="en-US" sz="1600" dirty="0"/>
          </a:p>
          <a:p>
            <a:pPr marL="463550" indent="-247650">
              <a:lnSpc>
                <a:spcPct val="90000"/>
              </a:lnSpc>
              <a:buSzPts val="1200"/>
            </a:pPr>
            <a:endParaRPr lang="en-US" sz="1600" dirty="0"/>
          </a:p>
          <a:p>
            <a:pPr marL="463550" indent="-247650">
              <a:lnSpc>
                <a:spcPct val="90000"/>
              </a:lnSpc>
              <a:spcBef>
                <a:spcPts val="400"/>
              </a:spcBef>
              <a:buSzPts val="1200"/>
            </a:pPr>
            <a:endParaRPr lang="en-US" sz="1600" dirty="0"/>
          </a:p>
          <a:p>
            <a:pPr marL="457200" indent="-22860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800"/>
              <a:buFont typeface="Arial"/>
              <a:buNone/>
            </a:pPr>
            <a:endParaRPr lang="en-US" sz="1600" dirty="0"/>
          </a:p>
          <a:p>
            <a:pPr marL="457200" indent="-22860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800"/>
              <a:buFont typeface="Arial"/>
              <a:buNone/>
            </a:pPr>
            <a:endParaRPr lang="en-US" sz="700" dirty="0"/>
          </a:p>
          <a:p>
            <a:pPr marL="457200" indent="-22860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2000"/>
              <a:buFont typeface="Arial"/>
              <a:buNone/>
            </a:pPr>
            <a:endParaRPr lang="en-US" dirty="0"/>
          </a:p>
          <a:p>
            <a:pPr marL="457200" indent="-22860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2000"/>
              <a:buFont typeface="Arial"/>
              <a:buNone/>
            </a:pPr>
            <a:endParaRPr lang="en-US" dirty="0"/>
          </a:p>
          <a:p>
            <a:pPr marL="457200" indent="-22860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2000"/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016C-5690-408F-A71C-AC242E44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SPONSORSHIPS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B09B-FC11-47A6-B678-22719E3E0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general brand </a:t>
            </a:r>
            <a:r>
              <a:rPr lang="en-US" b="1" dirty="0"/>
              <a:t>awareness and understanding </a:t>
            </a:r>
            <a:r>
              <a:rPr lang="en-US" dirty="0"/>
              <a:t>of EBCE</a:t>
            </a:r>
          </a:p>
          <a:p>
            <a:r>
              <a:rPr lang="en-US" dirty="0"/>
              <a:t>Develop a </a:t>
            </a:r>
            <a:r>
              <a:rPr lang="en-US" b="1" dirty="0"/>
              <a:t>network of community partners </a:t>
            </a:r>
            <a:r>
              <a:rPr lang="en-US" dirty="0"/>
              <a:t>who can help spread the word on programs and other key information</a:t>
            </a:r>
          </a:p>
          <a:p>
            <a:r>
              <a:rPr lang="en-US" dirty="0"/>
              <a:t>Rather than spend money on traditional advertising channels (TV commercials, billboards), </a:t>
            </a:r>
            <a:r>
              <a:rPr lang="en-US" b="1" dirty="0"/>
              <a:t>invest money into community</a:t>
            </a:r>
            <a:r>
              <a:rPr lang="en-US" dirty="0"/>
              <a:t>-focused programs, events, and organizations</a:t>
            </a:r>
          </a:p>
          <a:p>
            <a:r>
              <a:rPr lang="en-US" dirty="0"/>
              <a:t>During COVID, contribute to the likelihood that the programs which make our community vibrant continue to exist into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C48B7-47F3-409E-8591-BC813E49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4430-7D30-42A6-9223-38B1C08D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140603"/>
            <a:ext cx="8229600" cy="539406"/>
          </a:xfrm>
        </p:spPr>
        <p:txBody>
          <a:bodyPr/>
          <a:lstStyle/>
          <a:p>
            <a:r>
              <a:rPr lang="en-US" dirty="0"/>
              <a:t>APRIL HYPERLOCAL SPONSORSHIPS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9CF5E-37BB-4783-8837-41F1A314B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52038"/>
              </p:ext>
            </p:extLst>
          </p:nvPr>
        </p:nvGraphicFramePr>
        <p:xfrm>
          <a:off x="828669" y="775151"/>
          <a:ext cx="7711482" cy="3779596"/>
        </p:xfrm>
        <a:graphic>
          <a:graphicData uri="http://schemas.openxmlformats.org/drawingml/2006/table">
            <a:tbl>
              <a:tblPr/>
              <a:tblGrid>
                <a:gridCol w="1845520">
                  <a:extLst>
                    <a:ext uri="{9D8B030D-6E8A-4147-A177-3AD203B41FA5}">
                      <a16:colId xmlns:a16="http://schemas.microsoft.com/office/drawing/2014/main" val="1404910731"/>
                    </a:ext>
                  </a:extLst>
                </a:gridCol>
                <a:gridCol w="3899139">
                  <a:extLst>
                    <a:ext uri="{9D8B030D-6E8A-4147-A177-3AD203B41FA5}">
                      <a16:colId xmlns:a16="http://schemas.microsoft.com/office/drawing/2014/main" val="3457919704"/>
                    </a:ext>
                  </a:extLst>
                </a:gridCol>
                <a:gridCol w="794164">
                  <a:extLst>
                    <a:ext uri="{9D8B030D-6E8A-4147-A177-3AD203B41FA5}">
                      <a16:colId xmlns:a16="http://schemas.microsoft.com/office/drawing/2014/main" val="2146807967"/>
                    </a:ext>
                  </a:extLst>
                </a:gridCol>
                <a:gridCol w="1172659">
                  <a:extLst>
                    <a:ext uri="{9D8B030D-6E8A-4147-A177-3AD203B41FA5}">
                      <a16:colId xmlns:a16="http://schemas.microsoft.com/office/drawing/2014/main" val="3763548120"/>
                    </a:ext>
                  </a:extLst>
                </a:gridCol>
              </a:tblGrid>
              <a:tr h="4045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Organization Name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Summary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Funding Amount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</a:rPr>
                        <a:t>Serve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688596"/>
                  </a:ext>
                </a:extLst>
              </a:tr>
              <a:tr h="50240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Waterside Workshops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job training, individual wrap-around support, and outdoor recreation for low income and disconnected youth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$2,500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Albany, Berkeley, Emeryville, Oakland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87400"/>
                  </a:ext>
                </a:extLst>
              </a:tr>
              <a:tr h="39681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Piedmont Makers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Support/inspire K-12 S.T.E.A.M. education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$1,000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Piedmont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999709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Girls on the Run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After-school program where girls learn critical life skills</a:t>
                      </a:r>
                      <a:endParaRPr lang="en-US" sz="700" dirty="0">
                        <a:effectLst/>
                      </a:endParaRP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$2,500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Various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155891"/>
                  </a:ext>
                </a:extLst>
              </a:tr>
              <a:tr h="526211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Children's Health Guild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of volunteers dedicated to raising funds for George Mark Children's House (GMCH) and UCSF Benioff Children's Hospital Oakland (UBCHO)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$2,500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Oakland, </a:t>
                      </a:r>
                    </a:p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San Leandro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58291"/>
                  </a:ext>
                </a:extLst>
              </a:tr>
              <a:tr h="56934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>
                          <a:effectLst/>
                        </a:rPr>
                        <a:t>Irvington Loop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program at Irvington High School, with weekly classes/workshops teaching everything from Finance, to Marketing, and Business Administration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$1,000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Fremont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34505"/>
                  </a:ext>
                </a:extLst>
              </a:tr>
              <a:tr h="63835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Oakland Jazz Workshop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Community-based nonprofit organization dedicated to passing on the tradition of jazz music to young people through year-round classes and workshops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$2,500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Oakland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141570"/>
                  </a:ext>
                </a:extLst>
              </a:tr>
              <a:tr h="414068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dirty="0">
                          <a:effectLst/>
                        </a:rPr>
                        <a:t>My </a:t>
                      </a:r>
                      <a:r>
                        <a:rPr lang="en-US" sz="1200" dirty="0" err="1">
                          <a:effectLst/>
                        </a:rPr>
                        <a:t>Yute</a:t>
                      </a:r>
                      <a:r>
                        <a:rPr lang="en-US" sz="1200" dirty="0">
                          <a:effectLst/>
                        </a:rPr>
                        <a:t> Soccer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Oakland-Grown non-profit organization envisions communities embracing differences through soccer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$2,500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Oakland</a:t>
                      </a:r>
                    </a:p>
                  </a:txBody>
                  <a:tcPr marL="19277" marR="19277" marT="12851" marB="12851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7915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2EF6F-1403-4211-BC73-C7D08D77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262217" y="219435"/>
            <a:ext cx="8229600" cy="53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D7B"/>
              </a:buClr>
              <a:buSzPts val="3600"/>
              <a:buFont typeface="Source Sans Pro"/>
              <a:buNone/>
            </a:pPr>
            <a:r>
              <a:rPr lang="en-US" dirty="0"/>
              <a:t>LOOKING AHEAD MAY-JUNE</a:t>
            </a:r>
            <a:endParaRPr dirty="0"/>
          </a:p>
        </p:txBody>
      </p:sp>
      <p:sp>
        <p:nvSpPr>
          <p:cNvPr id="78" name="Google Shape;78;p4"/>
          <p:cNvSpPr txBox="1">
            <a:spLocks noGrp="1"/>
          </p:cNvSpPr>
          <p:nvPr>
            <p:ph type="sldNum" idx="12"/>
          </p:nvPr>
        </p:nvSpPr>
        <p:spPr>
          <a:xfrm>
            <a:off x="6955234" y="472905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374921" y="974498"/>
            <a:ext cx="4697411" cy="36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7800">
              <a:spcBef>
                <a:spcPts val="400"/>
              </a:spcBef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595959"/>
                </a:solidFill>
                <a:latin typeface="Source Sans Pro"/>
                <a:ea typeface="Source Sans Pro"/>
              </a:rPr>
              <a:t>Account Services</a:t>
            </a:r>
          </a:p>
          <a:p>
            <a:pPr marL="463550" indent="-285750"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Source Sans Pro"/>
                <a:ea typeface="Source Sans Pro"/>
              </a:rPr>
              <a:t>May 1 PG&amp;E rate change and PCIA increase</a:t>
            </a:r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sz="18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ublic webinars about EBCE value proposition after the May BOD meeting</a:t>
            </a:r>
            <a:endParaRPr lang="en-US" dirty="0"/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with SMUD on non-standard rate implementation, needed by August</a:t>
            </a: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April NEM true-up, EBCE work in May</a:t>
            </a:r>
          </a:p>
          <a:p>
            <a:pPr marL="177800"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r>
              <a:rPr lang="en-US" b="1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 Engagement</a:t>
            </a:r>
            <a:endParaRPr lang="en-US" sz="1800" b="1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Continued COVID Relief support</a:t>
            </a:r>
          </a:p>
          <a:p>
            <a:pPr marL="920750" lvl="1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Contract management</a:t>
            </a:r>
          </a:p>
          <a:p>
            <a:pPr marL="920750" lvl="1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OES and San Leandro meetings</a:t>
            </a:r>
          </a:p>
          <a:p>
            <a:pPr marL="463550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Preparing for next PSPS season</a:t>
            </a:r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endParaRPr lang="en-US" sz="1800" dirty="0">
              <a:solidFill>
                <a:srgbClr val="595959"/>
              </a:solidFill>
              <a:latin typeface="Source Sans Pro"/>
              <a:ea typeface="Source Sans Pro"/>
              <a:sym typeface="Source Sans Pro"/>
            </a:endParaRPr>
          </a:p>
          <a:p>
            <a:pPr marL="177800"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endParaRPr dirty="0"/>
          </a:p>
          <a:p>
            <a: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63550" marR="0" lvl="0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Google Shape;79;p4">
            <a:extLst>
              <a:ext uri="{FF2B5EF4-FFF2-40B4-BE49-F238E27FC236}">
                <a16:creationId xmlns:a16="http://schemas.microsoft.com/office/drawing/2014/main" id="{74BA312D-7309-41CD-A753-5A7FA6BB7160}"/>
              </a:ext>
            </a:extLst>
          </p:cNvPr>
          <p:cNvSpPr txBox="1"/>
          <p:nvPr/>
        </p:nvSpPr>
        <p:spPr>
          <a:xfrm>
            <a:off x="4865297" y="974497"/>
            <a:ext cx="3838756" cy="360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77800">
              <a:spcBef>
                <a:spcPts val="400"/>
              </a:spcBef>
              <a:buClr>
                <a:srgbClr val="595959"/>
              </a:buClr>
              <a:buSzPts val="1800"/>
            </a:pPr>
            <a:r>
              <a:rPr lang="en-US" sz="1800" b="1" dirty="0">
                <a:solidFill>
                  <a:srgbClr val="595959"/>
                </a:solidFill>
                <a:latin typeface="Source Sans Pro"/>
                <a:ea typeface="Source Sans Pro"/>
              </a:rPr>
              <a:t>Marketing</a:t>
            </a:r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Continued CARE Outreach</a:t>
            </a:r>
          </a:p>
          <a:p>
            <a:pPr marL="920750" lvl="1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CARE outbound call outreach pilot, early May</a:t>
            </a:r>
          </a:p>
          <a:p>
            <a:pPr marL="920750" lvl="1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Email and direct mail campaign</a:t>
            </a:r>
          </a:p>
          <a:p>
            <a:pPr marL="920750" lvl="1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Print campaign</a:t>
            </a:r>
          </a:p>
          <a:p>
            <a:pPr marL="463550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Launch website update</a:t>
            </a:r>
          </a:p>
          <a:p>
            <a:pPr marL="463550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Prepare for additional program marketing</a:t>
            </a:r>
          </a:p>
          <a:p>
            <a:pPr marL="463550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Email marketing software implementation</a:t>
            </a:r>
          </a:p>
          <a:p>
            <a:pPr marL="463550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On-board Outreach Fellow and Communications Fellow</a:t>
            </a:r>
          </a:p>
          <a:p>
            <a:pPr marL="463550" indent="-285750">
              <a:lnSpc>
                <a:spcPct val="90000"/>
              </a:lnSpc>
              <a:spcBef>
                <a:spcPts val="400"/>
              </a:spcBef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  <a:latin typeface="Source Sans Pro"/>
                <a:ea typeface="Source Sans Pro"/>
                <a:sym typeface="Source Sans Pro"/>
              </a:rPr>
              <a:t>Determine what outreach looks like going forward</a:t>
            </a:r>
          </a:p>
          <a:p>
            <a:pPr marL="4635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endParaRPr lang="en-US" sz="1800" dirty="0">
              <a:solidFill>
                <a:srgbClr val="595959"/>
              </a:solidFill>
              <a:latin typeface="Source Sans Pro"/>
              <a:ea typeface="Source Sans Pro"/>
              <a:sym typeface="Source Sans Pro"/>
            </a:endParaRPr>
          </a:p>
          <a:p>
            <a:pPr marL="177800" marR="0" lvl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</a:pPr>
            <a:endParaRPr dirty="0"/>
          </a:p>
          <a:p>
            <a: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63550" marR="0" lvl="0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ED95A-B40C-42FC-A60E-EE6E240A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39580-47E5-4A15-BC79-453B00FF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18"/>
          <a:stretch/>
        </p:blipFill>
        <p:spPr>
          <a:xfrm>
            <a:off x="192648" y="853267"/>
            <a:ext cx="3116900" cy="3803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FE0C2-8E72-475C-997A-FF1DB72E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48" y="853267"/>
            <a:ext cx="2985665" cy="408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EB3BE-54BB-4ABE-A945-5EEBB260A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914" y="853267"/>
            <a:ext cx="2836920" cy="32083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456313-3214-43BA-B5B3-9CFF0EFA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8" y="147143"/>
            <a:ext cx="8229600" cy="539406"/>
          </a:xfrm>
        </p:spPr>
        <p:txBody>
          <a:bodyPr/>
          <a:lstStyle/>
          <a:p>
            <a:r>
              <a:rPr lang="en-US" dirty="0"/>
              <a:t>Main Page - Draft</a:t>
            </a:r>
          </a:p>
        </p:txBody>
      </p:sp>
    </p:spTree>
    <p:extLst>
      <p:ext uri="{BB962C8B-B14F-4D97-AF65-F5344CB8AC3E}">
        <p14:creationId xmlns:p14="http://schemas.microsoft.com/office/powerpoint/2010/main" val="350479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701E-F08D-45F6-AF82-C907A9E8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Navigation 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D0AD-FE59-4067-AF35-8F482042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02EC-FCAE-3A44-ADB0-554C221C5A5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704C3-8AD5-42EC-9418-D49F70A5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402516"/>
            <a:ext cx="6629400" cy="28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7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D16FFD092FE43854E5C3DA7FF3346" ma:contentTypeVersion="11" ma:contentTypeDescription="Create a new document." ma:contentTypeScope="" ma:versionID="a40821e04a1ae9711583801c17c31132">
  <xsd:schema xmlns:xsd="http://www.w3.org/2001/XMLSchema" xmlns:xs="http://www.w3.org/2001/XMLSchema" xmlns:p="http://schemas.microsoft.com/office/2006/metadata/properties" xmlns:ns2="b33a356c-fa32-495d-af76-4d8d8d220ac2" xmlns:ns3="561ee9f9-3bef-45aa-afa0-a533e0cdb191" targetNamespace="http://schemas.microsoft.com/office/2006/metadata/properties" ma:root="true" ma:fieldsID="43a74a18414827df559ab18935e359b7" ns2:_="" ns3:_="">
    <xsd:import namespace="b33a356c-fa32-495d-af76-4d8d8d220ac2"/>
    <xsd:import namespace="561ee9f9-3bef-45aa-afa0-a533e0cdb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_Flow_SignoffStatu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a356c-fa32-495d-af76-4d8d8d220a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ee9f9-3bef-45aa-afa0-a533e0cdb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33a356c-fa32-495d-af76-4d8d8d220ac2" xsi:nil="true"/>
  </documentManagement>
</p:properties>
</file>

<file path=customXml/itemProps1.xml><?xml version="1.0" encoding="utf-8"?>
<ds:datastoreItem xmlns:ds="http://schemas.openxmlformats.org/officeDocument/2006/customXml" ds:itemID="{064CDE8D-92B6-487F-8945-B9423EE19E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7BEE3-213F-4499-82AD-9D28D868E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a356c-fa32-495d-af76-4d8d8d220ac2"/>
    <ds:schemaRef ds:uri="561ee9f9-3bef-45aa-afa0-a533e0cdb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72318A-3EFA-4BB8-9EC9-515968FEC963}">
  <ds:schemaRefs>
    <ds:schemaRef ds:uri="http://schemas.microsoft.com/office/2006/metadata/properties"/>
    <ds:schemaRef ds:uri="http://schemas.microsoft.com/office/infopath/2007/PartnerControls"/>
    <ds:schemaRef ds:uri="b33a356c-fa32-495d-af76-4d8d8d220a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16076</TotalTime>
  <Words>802</Words>
  <Application>Microsoft Office PowerPoint</Application>
  <PresentationFormat>On-screen Show (16:9)</PresentationFormat>
  <Paragraphs>136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Source Sans Pro</vt:lpstr>
      <vt:lpstr>Office Theme</vt:lpstr>
      <vt:lpstr>PowerPoint Presentation</vt:lpstr>
      <vt:lpstr>APRIL HIGHLIGHTS</vt:lpstr>
      <vt:lpstr>PURPOSE OF SPONSORSHIPS</vt:lpstr>
      <vt:lpstr>APRIL HYPERLOCAL SPONSORSHIPS</vt:lpstr>
      <vt:lpstr>LOOKING AHEAD MAY-JUNE</vt:lpstr>
      <vt:lpstr>Main Page - Draft</vt:lpstr>
      <vt:lpstr>Example of Navigation Menu</vt:lpstr>
    </vt:vector>
  </TitlesOfParts>
  <Company>Circlepoint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Amie Krager</dc:creator>
  <cp:lastModifiedBy>Annie Henderson</cp:lastModifiedBy>
  <cp:revision>137</cp:revision>
  <dcterms:created xsi:type="dcterms:W3CDTF">2018-12-27T17:16:16Z</dcterms:created>
  <dcterms:modified xsi:type="dcterms:W3CDTF">2020-05-21T03:39:19Z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0x010100F17D16FFD092FE43854E5C3DA7FF3346</vt:lpwstr>
  </property>
</Properties>
</file>